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6" r:id="rId3"/>
    <p:sldMasterId id="2147483687" r:id="rId4"/>
    <p:sldMasterId id="2147483688" r:id="rId5"/>
    <p:sldMasterId id="2147483689" r:id="rId6"/>
    <p:sldMasterId id="2147483690" r:id="rId7"/>
    <p:sldMasterId id="2147483691" r:id="rId8"/>
    <p:sldMasterId id="2147483692" r:id="rId9"/>
    <p:sldMasterId id="2147483693" r:id="rId10"/>
    <p:sldMasterId id="2147483694" r:id="rId11"/>
    <p:sldMasterId id="2147483695" r:id="rId12"/>
    <p:sldMasterId id="2147483696" r:id="rId13"/>
    <p:sldMasterId id="2147483697" r:id="rId14"/>
    <p:sldMasterId id="2147483698" r:id="rId15"/>
    <p:sldMasterId id="2147483699" r:id="rId16"/>
    <p:sldMasterId id="2147483700" r:id="rId17"/>
    <p:sldMasterId id="2147483702" r:id="rId18"/>
    <p:sldMasterId id="2147483703" r:id="rId19"/>
    <p:sldMasterId id="2147483704" r:id="rId20"/>
    <p:sldMasterId id="2147483705" r:id="rId21"/>
  </p:sldMasterIdLst>
  <p:notesMasterIdLst>
    <p:notesMasterId r:id="rId42"/>
  </p:notesMasterIdLst>
  <p:handoutMasterIdLst>
    <p:handoutMasterId r:id="rId43"/>
  </p:handoutMasterIdLst>
  <p:sldIdLst>
    <p:sldId id="256" r:id="rId22"/>
    <p:sldId id="315" r:id="rId23"/>
    <p:sldId id="301" r:id="rId24"/>
    <p:sldId id="318" r:id="rId25"/>
    <p:sldId id="282" r:id="rId26"/>
    <p:sldId id="303" r:id="rId27"/>
    <p:sldId id="286" r:id="rId28"/>
    <p:sldId id="320" r:id="rId29"/>
    <p:sldId id="319" r:id="rId30"/>
    <p:sldId id="316" r:id="rId31"/>
    <p:sldId id="312" r:id="rId32"/>
    <p:sldId id="311" r:id="rId33"/>
    <p:sldId id="309" r:id="rId34"/>
    <p:sldId id="310" r:id="rId35"/>
    <p:sldId id="304" r:id="rId36"/>
    <p:sldId id="295" r:id="rId37"/>
    <p:sldId id="305" r:id="rId38"/>
    <p:sldId id="317" r:id="rId39"/>
    <p:sldId id="298" r:id="rId40"/>
    <p:sldId id="300" r:id="rId4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05E"/>
    <a:srgbClr val="367AB9"/>
    <a:srgbClr val="ED7D31"/>
    <a:srgbClr val="FEAB58"/>
    <a:srgbClr val="416B82"/>
    <a:srgbClr val="7694A4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444" autoAdjust="0"/>
  </p:normalViewPr>
  <p:slideViewPr>
    <p:cSldViewPr snapToGrid="0">
      <p:cViewPr>
        <p:scale>
          <a:sx n="113" d="100"/>
          <a:sy n="113" d="100"/>
        </p:scale>
        <p:origin x="520" y="3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" Target="slides/slide1.xml"/><Relationship Id="rId23" Type="http://schemas.openxmlformats.org/officeDocument/2006/relationships/slide" Target="slides/slide2.xml"/><Relationship Id="rId24" Type="http://schemas.openxmlformats.org/officeDocument/2006/relationships/slide" Target="slides/slide3.xml"/><Relationship Id="rId25" Type="http://schemas.openxmlformats.org/officeDocument/2006/relationships/slide" Target="slides/slide4.xml"/><Relationship Id="rId26" Type="http://schemas.openxmlformats.org/officeDocument/2006/relationships/slide" Target="slides/slide5.xml"/><Relationship Id="rId27" Type="http://schemas.openxmlformats.org/officeDocument/2006/relationships/slide" Target="slides/slide6.xml"/><Relationship Id="rId28" Type="http://schemas.openxmlformats.org/officeDocument/2006/relationships/slide" Target="slides/slide7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9.xml"/><Relationship Id="rId31" Type="http://schemas.openxmlformats.org/officeDocument/2006/relationships/slide" Target="slides/slide10.xml"/><Relationship Id="rId32" Type="http://schemas.openxmlformats.org/officeDocument/2006/relationships/slide" Target="slides/slide1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12.xml"/><Relationship Id="rId34" Type="http://schemas.openxmlformats.org/officeDocument/2006/relationships/slide" Target="slides/slide13.xml"/><Relationship Id="rId35" Type="http://schemas.openxmlformats.org/officeDocument/2006/relationships/slide" Target="slides/slide14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37" Type="http://schemas.openxmlformats.org/officeDocument/2006/relationships/slide" Target="slides/slide16.xml"/><Relationship Id="rId38" Type="http://schemas.openxmlformats.org/officeDocument/2006/relationships/slide" Target="slides/slide17.xml"/><Relationship Id="rId39" Type="http://schemas.openxmlformats.org/officeDocument/2006/relationships/slide" Target="slides/slide18.xml"/><Relationship Id="rId40" Type="http://schemas.openxmlformats.org/officeDocument/2006/relationships/slide" Target="slides/slide19.xml"/><Relationship Id="rId4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6110B17-A690-A04D-8C48-38A6DA7CA20A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9C0FC98-779F-4F42-84FA-EEBEB5A287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5885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679E4C6-1EE8-9F42-A8A2-BAE0D6F51260}" type="datetimeFigureOut">
              <a:rPr lang="zh-CN" altLang="en-US"/>
              <a:pPr>
                <a:defRPr/>
              </a:pPr>
              <a:t>2017/9/6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2575656-7E71-1F4D-B10D-9B66536551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0887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等线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06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342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0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/>
              <a:t>Lambda:L2</a:t>
            </a:r>
            <a:r>
              <a:rPr lang="zh-CN" altLang="en-US" dirty="0" smtClean="0"/>
              <a:t>正则化。 </a:t>
            </a:r>
            <a:r>
              <a:rPr lang="en-US" altLang="zh-CN" dirty="0" smtClean="0"/>
              <a:t>Eta</a:t>
            </a:r>
            <a:r>
              <a:rPr lang="zh-CN" altLang="en-US" dirty="0" smtClean="0"/>
              <a:t>：学习率。</a:t>
            </a:r>
            <a:r>
              <a:rPr lang="en-US" altLang="zh-CN" dirty="0" smtClean="0"/>
              <a:t>Gamma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继续迭代最小值。</a:t>
            </a:r>
            <a:r>
              <a:rPr lang="en-US" altLang="zh-CN" dirty="0" err="1" smtClean="0"/>
              <a:t>Maxdepth</a:t>
            </a:r>
            <a:r>
              <a:rPr lang="zh-CN" altLang="en-US" dirty="0" smtClean="0"/>
              <a:t>：太大会过拟合。。</a:t>
            </a:r>
            <a:r>
              <a:rPr lang="en-US" altLang="zh-CN" dirty="0" err="1" smtClean="0"/>
              <a:t>Xgb</a:t>
            </a:r>
            <a:r>
              <a:rPr lang="zh-CN" altLang="en-US" dirty="0" smtClean="0"/>
              <a:t>训练前排序保存为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结构，后续增益计算重复使用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368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39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5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21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09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419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811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4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98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88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17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54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5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①</a:t>
            </a:r>
            <a:r>
              <a:rPr kumimoji="1" lang="en-US" altLang="zh-CN" dirty="0" smtClean="0"/>
              <a:t>Spark=&gt;</a:t>
            </a:r>
            <a:r>
              <a:rPr kumimoji="1" lang="en-US" altLang="zh-CN" dirty="0" err="1" smtClean="0"/>
              <a:t>pagerank</a:t>
            </a:r>
            <a:r>
              <a:rPr kumimoji="1" lang="en-US" altLang="zh-CN" dirty="0" smtClean="0"/>
              <a:t>=&gt;</a:t>
            </a:r>
            <a:r>
              <a:rPr kumimoji="1" lang="en-US" altLang="zh-CN" dirty="0" err="1" smtClean="0"/>
              <a:t>pred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11days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pagerank</a:t>
            </a:r>
            <a:r>
              <a:rPr kumimoji="1" lang="zh-CN" altLang="en-US" baseline="0" dirty="0" smtClean="0"/>
              <a:t> ；②</a:t>
            </a:r>
            <a:r>
              <a:rPr kumimoji="1" lang="en-US" altLang="zh-CN" baseline="0" dirty="0" err="1" smtClean="0"/>
              <a:t>xgb_stacking</a:t>
            </a:r>
            <a:r>
              <a:rPr kumimoji="1" lang="en-US" altLang="zh-CN" baseline="0" dirty="0" smtClean="0"/>
              <a:t>=&gt;</a:t>
            </a:r>
            <a:r>
              <a:rPr kumimoji="1" lang="en-US" altLang="zh-CN" baseline="0" dirty="0" err="1" smtClean="0"/>
              <a:t>pred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11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days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round&amp;cnt</a:t>
            </a:r>
            <a:r>
              <a:rPr kumimoji="1" lang="en-US" altLang="zh-CN" baseline="0" dirty="0" smtClean="0"/>
              <a:t>.</a:t>
            </a:r>
            <a:r>
              <a:rPr kumimoji="1" lang="zh-CN" altLang="en-US" baseline="0" dirty="0" smtClean="0"/>
              <a:t> </a:t>
            </a:r>
          </a:p>
          <a:p>
            <a:r>
              <a:rPr kumimoji="1" lang="zh-CN" altLang="en-US" dirty="0" smtClean="0"/>
              <a:t>①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②</a:t>
            </a:r>
            <a:r>
              <a:rPr kumimoji="1" lang="en-US" altLang="zh-CN" dirty="0" smtClean="0"/>
              <a:t>=&gt;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pred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sale</a:t>
            </a:r>
            <a:r>
              <a:rPr kumimoji="1" lang="en-US" altLang="zh-CN" baseline="0" dirty="0" err="1" smtClean="0">
                <a:sym typeface="Wingdings"/>
              </a:rPr>
              <a:t>buyer</a:t>
            </a:r>
            <a:r>
              <a:rPr kumimoji="1" lang="zh-CN" altLang="en-US" baseline="0" dirty="0" smtClean="0">
                <a:sym typeface="Wingdings"/>
              </a:rPr>
              <a:t> </a:t>
            </a:r>
            <a:r>
              <a:rPr kumimoji="1" lang="en-US" altLang="zh-CN" baseline="0" dirty="0" smtClean="0">
                <a:sym typeface="Wingdings"/>
              </a:rPr>
              <a:t>(final</a:t>
            </a:r>
            <a:r>
              <a:rPr kumimoji="1" lang="zh-CN" altLang="en-US" baseline="0" dirty="0" smtClean="0">
                <a:sym typeface="Wingdings"/>
              </a:rPr>
              <a:t> </a:t>
            </a:r>
            <a:r>
              <a:rPr kumimoji="1" lang="en-US" altLang="zh-CN" baseline="0" dirty="0" smtClean="0">
                <a:sym typeface="Wingdings"/>
              </a:rPr>
              <a:t>submit</a:t>
            </a:r>
            <a:r>
              <a:rPr kumimoji="1" lang="zh-CN" altLang="en-US" baseline="0" dirty="0" smtClean="0">
                <a:sym typeface="Wingdings"/>
              </a:rPr>
              <a:t> </a:t>
            </a:r>
            <a:r>
              <a:rPr kumimoji="1" lang="en-US" altLang="zh-CN" baseline="0" dirty="0" smtClean="0">
                <a:sym typeface="Wingdings"/>
              </a:rPr>
              <a:t>result)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687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kumimoji="1" lang="zh-CN" altLang="en-US" sz="1800" dirty="0" smtClean="0"/>
              <a:t>①</a:t>
            </a:r>
            <a:r>
              <a:rPr kumimoji="1" lang="en-US" altLang="zh-CN" sz="1800" dirty="0" smtClean="0"/>
              <a:t>Spark=&gt;</a:t>
            </a:r>
            <a:r>
              <a:rPr kumimoji="1" lang="en-US" altLang="zh-CN" sz="1800" dirty="0" err="1" smtClean="0"/>
              <a:t>pagerank</a:t>
            </a:r>
            <a:r>
              <a:rPr kumimoji="1" lang="en-US" altLang="zh-CN" sz="1800" dirty="0" smtClean="0"/>
              <a:t>=&gt;</a:t>
            </a:r>
            <a:r>
              <a:rPr kumimoji="1" lang="en-US" altLang="zh-CN" sz="180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11days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pagerank</a:t>
            </a:r>
            <a:r>
              <a:rPr kumimoji="1" lang="zh-CN" altLang="en-US" sz="1800" baseline="0" dirty="0" smtClean="0"/>
              <a:t> ；②</a:t>
            </a:r>
            <a:r>
              <a:rPr kumimoji="1" lang="en-US" altLang="zh-CN" sz="1800" baseline="0" dirty="0" err="1" smtClean="0"/>
              <a:t>xgb_stacking</a:t>
            </a:r>
            <a:r>
              <a:rPr kumimoji="1" lang="en-US" altLang="zh-CN" sz="1800" baseline="0" dirty="0" smtClean="0"/>
              <a:t>=&gt;</a:t>
            </a:r>
            <a:r>
              <a:rPr kumimoji="1" lang="en-US" altLang="zh-CN" sz="1800" baseline="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11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days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round&amp;cnt</a:t>
            </a:r>
            <a:r>
              <a:rPr kumimoji="1" lang="en-US" altLang="zh-CN" sz="1800" baseline="0" dirty="0" smtClean="0"/>
              <a:t>.</a:t>
            </a:r>
            <a:r>
              <a:rPr kumimoji="1" lang="zh-CN" altLang="en-US" sz="1800" baseline="0" dirty="0" smtClean="0"/>
              <a:t> </a:t>
            </a:r>
          </a:p>
          <a:p>
            <a:endParaRPr kumimoji="1" lang="zh-CN" altLang="en-US" sz="1800" baseline="0" dirty="0" smtClean="0"/>
          </a:p>
          <a:p>
            <a:r>
              <a:rPr kumimoji="1" lang="zh-CN" altLang="en-US" sz="1800" dirty="0" smtClean="0"/>
              <a:t>①</a:t>
            </a:r>
            <a:r>
              <a:rPr kumimoji="1" lang="en-US" altLang="zh-CN" sz="1800" dirty="0" smtClean="0"/>
              <a:t>&amp;</a:t>
            </a:r>
            <a:r>
              <a:rPr kumimoji="1" lang="zh-CN" altLang="en-US" sz="1800" dirty="0" smtClean="0"/>
              <a:t>②</a:t>
            </a:r>
            <a:r>
              <a:rPr kumimoji="1" lang="en-US" altLang="zh-CN" sz="1800" dirty="0" smtClean="0"/>
              <a:t>=&gt;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each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sale</a:t>
            </a:r>
            <a:r>
              <a:rPr kumimoji="1" lang="en-US" altLang="zh-CN" sz="1800" baseline="0" dirty="0" err="1" smtClean="0">
                <a:sym typeface="Wingdings"/>
              </a:rPr>
              <a:t>buyer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(final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submit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result)</a:t>
            </a:r>
            <a:endParaRPr kumimoji="1" lang="zh-CN" altLang="en-US" sz="1800" dirty="0" smtClean="0"/>
          </a:p>
          <a:p>
            <a:pPr eaLnBrk="1" hangingPunct="1"/>
            <a:endParaRPr lang="zh-CN" altLang="en-US" sz="1800" b="1" dirty="0" smtClean="0"/>
          </a:p>
          <a:p>
            <a:pPr eaLnBrk="1" hangingPunct="1"/>
            <a:r>
              <a:rPr lang="zh-CN" altLang="en-US" sz="1800" b="1" dirty="0" smtClean="0"/>
              <a:t>题目要求功能需求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9212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473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kumimoji="1" lang="zh-CN" altLang="en-US" sz="1800" dirty="0" smtClean="0"/>
              <a:t>①</a:t>
            </a:r>
            <a:r>
              <a:rPr kumimoji="1" lang="en-US" altLang="zh-CN" sz="1800" dirty="0" smtClean="0"/>
              <a:t>Spark=&gt;</a:t>
            </a:r>
            <a:r>
              <a:rPr kumimoji="1" lang="en-US" altLang="zh-CN" sz="1800" dirty="0" err="1" smtClean="0"/>
              <a:t>pagerank</a:t>
            </a:r>
            <a:r>
              <a:rPr kumimoji="1" lang="en-US" altLang="zh-CN" sz="1800" dirty="0" smtClean="0"/>
              <a:t>=&gt;</a:t>
            </a:r>
            <a:r>
              <a:rPr kumimoji="1" lang="en-US" altLang="zh-CN" sz="180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11days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pagerank</a:t>
            </a:r>
            <a:r>
              <a:rPr kumimoji="1" lang="zh-CN" altLang="en-US" sz="1800" baseline="0" dirty="0" smtClean="0"/>
              <a:t> ；②</a:t>
            </a:r>
            <a:r>
              <a:rPr kumimoji="1" lang="en-US" altLang="zh-CN" sz="1800" baseline="0" dirty="0" err="1" smtClean="0"/>
              <a:t>xgb_stacking</a:t>
            </a:r>
            <a:r>
              <a:rPr kumimoji="1" lang="en-US" altLang="zh-CN" sz="1800" baseline="0" dirty="0" smtClean="0"/>
              <a:t>=&gt;</a:t>
            </a:r>
            <a:r>
              <a:rPr kumimoji="1" lang="en-US" altLang="zh-CN" sz="1800" baseline="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11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days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round&amp;cnt</a:t>
            </a:r>
            <a:r>
              <a:rPr kumimoji="1" lang="en-US" altLang="zh-CN" sz="1800" baseline="0" dirty="0" smtClean="0"/>
              <a:t>.</a:t>
            </a:r>
            <a:r>
              <a:rPr kumimoji="1" lang="zh-CN" altLang="en-US" sz="1800" baseline="0" dirty="0" smtClean="0"/>
              <a:t> </a:t>
            </a:r>
          </a:p>
          <a:p>
            <a:endParaRPr kumimoji="1" lang="zh-CN" altLang="en-US" sz="1800" baseline="0" dirty="0" smtClean="0"/>
          </a:p>
          <a:p>
            <a:r>
              <a:rPr kumimoji="1" lang="zh-CN" altLang="en-US" sz="1800" dirty="0" smtClean="0"/>
              <a:t>①</a:t>
            </a:r>
            <a:r>
              <a:rPr kumimoji="1" lang="en-US" altLang="zh-CN" sz="1800" dirty="0" smtClean="0"/>
              <a:t>&amp;</a:t>
            </a:r>
            <a:r>
              <a:rPr kumimoji="1" lang="zh-CN" altLang="en-US" sz="1800" dirty="0" smtClean="0"/>
              <a:t>②</a:t>
            </a:r>
            <a:r>
              <a:rPr kumimoji="1" lang="en-US" altLang="zh-CN" sz="1800" dirty="0" smtClean="0"/>
              <a:t>=&gt;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each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sale</a:t>
            </a:r>
            <a:r>
              <a:rPr kumimoji="1" lang="en-US" altLang="zh-CN" sz="1800" baseline="0" dirty="0" err="1" smtClean="0">
                <a:sym typeface="Wingdings"/>
              </a:rPr>
              <a:t>buyer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(final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submit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result)</a:t>
            </a:r>
            <a:endParaRPr kumimoji="1"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040770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kumimoji="1" lang="zh-CN" altLang="en-US" sz="1800" dirty="0" smtClean="0"/>
              <a:t>①</a:t>
            </a:r>
            <a:r>
              <a:rPr kumimoji="1" lang="en-US" altLang="zh-CN" sz="1800" dirty="0" smtClean="0"/>
              <a:t>Spark=&gt;</a:t>
            </a:r>
            <a:r>
              <a:rPr kumimoji="1" lang="en-US" altLang="zh-CN" sz="1800" dirty="0" err="1" smtClean="0"/>
              <a:t>pagerank</a:t>
            </a:r>
            <a:r>
              <a:rPr kumimoji="1" lang="en-US" altLang="zh-CN" sz="1800" dirty="0" smtClean="0"/>
              <a:t>=&gt;</a:t>
            </a:r>
            <a:r>
              <a:rPr kumimoji="1" lang="en-US" altLang="zh-CN" sz="180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11days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pagerank</a:t>
            </a:r>
            <a:r>
              <a:rPr kumimoji="1" lang="zh-CN" altLang="en-US" sz="1800" baseline="0" dirty="0" smtClean="0"/>
              <a:t> ；②</a:t>
            </a:r>
            <a:r>
              <a:rPr kumimoji="1" lang="en-US" altLang="zh-CN" sz="1800" baseline="0" dirty="0" err="1" smtClean="0"/>
              <a:t>xgb_stacking</a:t>
            </a:r>
            <a:r>
              <a:rPr kumimoji="1" lang="en-US" altLang="zh-CN" sz="1800" baseline="0" dirty="0" smtClean="0"/>
              <a:t>=&gt;</a:t>
            </a:r>
            <a:r>
              <a:rPr kumimoji="1" lang="en-US" altLang="zh-CN" sz="1800" baseline="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11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days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round&amp;cnt</a:t>
            </a:r>
            <a:r>
              <a:rPr kumimoji="1" lang="en-US" altLang="zh-CN" sz="1800" baseline="0" dirty="0" smtClean="0"/>
              <a:t>.</a:t>
            </a:r>
            <a:r>
              <a:rPr kumimoji="1" lang="zh-CN" altLang="en-US" sz="1800" baseline="0" dirty="0" smtClean="0"/>
              <a:t> </a:t>
            </a:r>
          </a:p>
          <a:p>
            <a:endParaRPr kumimoji="1" lang="zh-CN" altLang="en-US" sz="1800" baseline="0" dirty="0" smtClean="0"/>
          </a:p>
          <a:p>
            <a:r>
              <a:rPr kumimoji="1" lang="zh-CN" altLang="en-US" sz="1800" dirty="0" smtClean="0"/>
              <a:t>①</a:t>
            </a:r>
            <a:r>
              <a:rPr kumimoji="1" lang="en-US" altLang="zh-CN" sz="1800" dirty="0" smtClean="0"/>
              <a:t>&amp;</a:t>
            </a:r>
            <a:r>
              <a:rPr kumimoji="1" lang="zh-CN" altLang="en-US" sz="1800" dirty="0" smtClean="0"/>
              <a:t>②</a:t>
            </a:r>
            <a:r>
              <a:rPr kumimoji="1" lang="en-US" altLang="zh-CN" sz="1800" dirty="0" smtClean="0"/>
              <a:t>=&gt;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pred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smtClean="0"/>
              <a:t>each</a:t>
            </a:r>
            <a:r>
              <a:rPr kumimoji="1" lang="zh-CN" altLang="en-US" sz="1800" baseline="0" dirty="0" smtClean="0"/>
              <a:t> </a:t>
            </a:r>
            <a:r>
              <a:rPr kumimoji="1" lang="en-US" altLang="zh-CN" sz="1800" baseline="0" dirty="0" err="1" smtClean="0"/>
              <a:t>sale</a:t>
            </a:r>
            <a:r>
              <a:rPr kumimoji="1" lang="en-US" altLang="zh-CN" sz="1800" baseline="0" dirty="0" err="1" smtClean="0">
                <a:sym typeface="Wingdings"/>
              </a:rPr>
              <a:t>buyer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(final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submit</a:t>
            </a:r>
            <a:r>
              <a:rPr kumimoji="1" lang="zh-CN" altLang="en-US" sz="1800" baseline="0" dirty="0" smtClean="0">
                <a:sym typeface="Wingdings"/>
              </a:rPr>
              <a:t> </a:t>
            </a:r>
            <a:r>
              <a:rPr kumimoji="1" lang="en-US" altLang="zh-CN" sz="1800" baseline="0" dirty="0" smtClean="0">
                <a:sym typeface="Wingdings"/>
              </a:rPr>
              <a:t>result)</a:t>
            </a:r>
            <a:endParaRPr kumimoji="1" lang="zh-CN" altLang="en-US" sz="1800" dirty="0" smtClean="0"/>
          </a:p>
          <a:p>
            <a:pPr eaLnBrk="1" hangingPunct="1"/>
            <a:endParaRPr lang="zh-CN" altLang="en-US" sz="1800" b="1" dirty="0" smtClean="0"/>
          </a:p>
          <a:p>
            <a:pPr eaLnBrk="1" hangingPunct="1"/>
            <a:r>
              <a:rPr lang="zh-CN" altLang="en-US" sz="1800" b="1" dirty="0" smtClean="0"/>
              <a:t>题目要求功能需求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976362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88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95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67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88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49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0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原始的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Boost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算法在算法开始时，为每个样本赋上一个权重值。在每一步训练中得到的模型，会使得数据点的估计有对有错，在每一步结束后，增加分错的点的权重，减少分对的点的权重，这样使得某些点如果老是被分错会被“严重关注”。然后等进行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次迭代（由用户指定），将会得到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个简单的分类器（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basic learner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），然后将它们组合起来。而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Gradient Boost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每一次的计算是为了减少上一次的残差，我们可以在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残差减少的梯度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(Gradient)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方向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等线"/>
              </a:rPr>
              <a:t>上建立一个新的模型。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46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9359595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9913776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55CB5-3201-B247-9A61-DF60BBFE18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192801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211BC-0FD0-0940-84A6-05CB00AA69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03620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64997-F9CD-394E-9794-E2809286BE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146093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53B73A-7E12-BD45-9436-365844AEA2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89792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9D2311-60BF-A64D-925E-3674D80FA4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136580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4ADAD-2202-3549-A439-29E4F1393A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091631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649E4-438E-B64E-A760-796EEE22F8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18047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FEE50-5E4A-3F4E-8240-C95AB3827D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228533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2E4E15-5B97-A748-9FA7-50846C8561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5740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1DE2-F3EE-1743-8D1C-1E5951BA45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1153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3463213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35AF7A-773E-3646-A474-3920E170AA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505176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A107CB-C8CA-1449-A4ED-5153E84525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209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9942B-9C35-D04E-B8BB-6E13D06E71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639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7FC612-057F-4942-BBF5-1A093DEDCC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01473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CF03C-7339-0240-B5DC-F86C4366FA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9546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2B47E-6F71-AC44-8F2B-03C31F2226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911860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1BD51A-78C0-9645-AFFC-7886494339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69614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085BE-50CF-D04A-8D56-040F66244EC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45718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20CA0-3130-8843-9CA6-34A34BC513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7617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3863E2-E26A-E549-9157-25D09C08D3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67214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D8885-534A-AE42-B453-5510DD64B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248778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67644-F962-6B40-A0C2-A429A66118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99870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1CF0FC-E5A2-7248-AA5D-82871CBD60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779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AAC82-A857-8D4B-B88C-DCF0E6AD8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22830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2259E-EFB2-D043-967E-E42BB673A2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36081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2406E-9ACD-004D-BD0B-D1768D138B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513390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4DA9BF-C842-C842-99B0-53334DEC61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06789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8FFED-AFFB-C04E-9DDB-00048F07D7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026777"/>
      </p:ext>
    </p:extLst>
  </p:cSld>
  <p:clrMapOvr>
    <a:masterClrMapping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C2FA56-AE8A-B24B-AD4B-F85DD528B7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591837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F3E715-6DDC-B345-B9AB-165C85B375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814719"/>
      </p:ext>
    </p:extLst>
  </p:cSld>
  <p:clrMapOvr>
    <a:masterClrMapping/>
  </p:clrMapOvr>
  <p:transition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0DB56-310F-154C-ABDF-C03F70CBFA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76675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7148CD-DBE8-EB40-9BDA-16ADF2DD65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6198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6AA36-954C-7E45-8D9C-C5996C4D72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507995"/>
      </p:ext>
    </p:extLst>
  </p:cSld>
  <p:clrMapOvr>
    <a:masterClrMapping/>
  </p:clrMapOvr>
  <p:transition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8405E-6520-FF4B-AD26-3DE1E6D4C3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04863"/>
      </p:ext>
    </p:extLst>
  </p:cSld>
  <p:clrMapOvr>
    <a:masterClrMapping/>
  </p:clrMapOvr>
  <p:transition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AC441-BB05-2944-9978-E860BBBBCA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210796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F5EF0-9DD0-CC43-9A1F-0DB0714188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331041"/>
      </p:ext>
    </p:extLst>
  </p:cSld>
  <p:clrMapOvr>
    <a:masterClrMapping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BCB35-8991-D84A-90E8-D607D55EE6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19153"/>
      </p:ext>
    </p:extLst>
  </p:cSld>
  <p:clrMapOvr>
    <a:masterClrMapping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1D7D1E-23AE-9840-BEA9-7F91B9DFA1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59391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33B150-CA68-9D4C-8AB6-05DA69BAA2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08787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BD2F7-5B62-9346-8A3A-70A6F60E02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78933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E426F-9805-294E-BA5C-849176DA80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87062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A2710-4DC5-FD4E-AA56-98E5AE4CC5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76656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1944E-384C-E742-B016-608B60B430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455903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C31E71-654D-8043-9097-0D5D2FDBD8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76743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4B888-4B12-324B-A393-169DE99CC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63818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692BEC-FF43-C741-88EB-B369296812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68235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E9AB7-2CF7-F544-A51C-C1D61CEDE7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4196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21F09-FEB7-2C4E-9E49-A40D56B98E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57542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E5606-2FEC-CF4D-8072-BF46AB6DAE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05268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BCCCE-10CE-7344-A059-48B218DB73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224524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6BEF5-918F-7F41-B0F7-C67AAB064C6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259477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01BBB-B3A3-6943-9CC0-5D688C0F70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078155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73227-6333-8340-AE33-CF9A9B8C57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8238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EBFFD-8CB1-B54E-A339-98601A1185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440072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55FE4-6C09-D944-9AFA-B889ECEB3E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279995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6268D0-36AF-C84B-B73B-8647A30272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3297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37FC23-4C96-ED4E-A512-97543562BC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74085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92E4-1C22-094F-9CA9-5EB1AEE17C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774313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4D52F-E8FC-664E-B04D-CC3E775BE3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084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956BD-A306-CD4F-855F-8BAB5CEBF5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973259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DB8849-97C7-C24A-9D04-94F44ED9F8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37699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F5C3AB-69A3-EE49-9DA4-E6AFA279D3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067340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3A0FA-B4D3-DF47-BAF5-7E0DFF9708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522232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FA071-8666-A743-A93F-94EF464E23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212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B9ECF-9E57-2644-B8D0-45FD4DCA68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45186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44AA9-53F9-E44C-B915-32184D2AEA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80823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38E09-41FD-E445-9163-7314E7FA22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270404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CFF95-8CBD-3445-9217-A41173D3E9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935233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67BE74-7A1E-9C40-B78E-CA0A5A96D2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63686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310E6F-E888-FB43-AA7D-B0D8406319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43403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5B93D-DF8D-B641-8EA2-5C106A232C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75171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0C9BC-7A17-4544-88B9-7C4A0C75C1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62411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FE5716-4114-7046-8CBD-E9A5C3F493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04533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390FB8-6B10-C044-A394-ED9F5B8468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478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A53A1-0E01-454B-B1C8-1C689FA6F1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275472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68D05-235D-9241-A828-D76D889AA0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894433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70660-7A38-1543-B6FD-35B4BE33FE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67656"/>
      </p:ext>
    </p:extLst>
  </p:cSld>
  <p:clrMapOvr>
    <a:masterClrMapping/>
  </p:clrMapOvr>
  <p:transition spd="med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D4F383-24FF-E245-B674-B9AB3B4C67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777015"/>
      </p:ext>
    </p:extLst>
  </p:cSld>
  <p:clrMapOvr>
    <a:masterClrMapping/>
  </p:clrMapOvr>
  <p:transition spd="med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938D4-F262-7C4B-930E-1812C5847C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508816"/>
      </p:ext>
    </p:extLst>
  </p:cSld>
  <p:clrMapOvr>
    <a:masterClrMapping/>
  </p:clrMapOvr>
  <p:transition spd="med"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A8A91-AFA1-F544-8F4D-7AE0C93518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145707"/>
      </p:ext>
    </p:extLst>
  </p:cSld>
  <p:clrMapOvr>
    <a:masterClrMapping/>
  </p:clrMapOvr>
  <p:transition spd="med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C29AE-B019-8E45-BCAD-7A0631A7AA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040011"/>
      </p:ext>
    </p:extLst>
  </p:cSld>
  <p:clrMapOvr>
    <a:masterClrMapping/>
  </p:clrMapOvr>
  <p:transition spd="med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46FA6-8CC1-6248-B2B2-9132CC11A7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172116"/>
      </p:ext>
    </p:extLst>
  </p:cSld>
  <p:clrMapOvr>
    <a:masterClrMapping/>
  </p:clrMapOvr>
  <p:transition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E8FC7-3F2B-EC44-8A80-65AA513061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109152"/>
      </p:ext>
    </p:extLst>
  </p:cSld>
  <p:clrMapOvr>
    <a:masterClrMapping/>
  </p:clrMapOvr>
  <p:transition spd="med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5C7E9-8587-C040-80DF-4DDA8BB561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72638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8C602-2A27-C441-80E4-E65DF012D8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174897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1DA6C-F075-2349-B8B1-7ACBD674ED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24951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4EB3AC-2D63-5E4E-B0C3-36BF7B8002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89674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E97BBC-535F-1B44-B8B8-0967A96612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086786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E3A23-D727-6045-A0F7-12A76E05CE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95075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1A347-5695-2F4A-8640-FB2319B265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77570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A8BA5-183C-A843-A8D5-7483CFCADE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2354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3C2B7B-9992-1E43-B8FE-41914D95B1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65962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09A2B-24AF-3C4C-A599-E396F59B73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3590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D6A52-1CEA-D842-8244-88DFDC5401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19988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7003F-FD01-2C45-A158-715C515417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662066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BCCB2-078D-5042-A1F1-17798CB7EC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713573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45CF0-119C-0349-BC66-217331B078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4119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AB34A-3786-984C-B3F2-5DF14DB09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2115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377F33-D71D-874D-AED2-E09FAE3C44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87534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D5723-4B1F-F846-99BC-F2C0988CC0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23117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81280-EC2F-FD48-8270-D7CDAF0567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347890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63E62-BED3-E945-9B2E-C581889AB0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155632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31149-46C1-3645-9EF4-18E162EEDA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21437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9A0AE-764F-6548-A53D-43E1A1B5DF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07419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BB170-8960-A148-B5B2-67CDFA9650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17346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B1691-08DF-F94D-9AB2-3D6D155BC8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783300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D0112-1DC7-3E40-ACEC-CDD562BEB2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45591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A3147-7166-6941-A7BC-E6DC3BBB46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4075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14139442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32384-28A0-A247-9A19-92311BC224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16188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04A80-68C3-3947-ADE2-F228F1BBD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38534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525E9-0550-4847-9A5D-694C0BEEF6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07208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AB872-E050-7549-9CF8-EED1548298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60724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AD45E-65AC-3543-AE23-49EFA58100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90323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F7836B-E992-A44E-B5C1-8205B56458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244024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542E5-5482-DE42-A36C-0E42F6AFC3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21829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84436-ED10-4C42-9C8F-5D2E6C58D9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648664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A69440-2C87-8142-B59C-26636E314A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67283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021987-8D4A-8C45-82DE-E08D818D80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11102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C6949-58D1-4C4A-BB33-DFC2696D35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62279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2D652-C66A-EB47-B31A-EE59D9F9FD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26317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47AE4-8B1C-C142-A207-FCB44A44A1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083161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2DCAD-3BDD-3847-9946-E10D3F6163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67991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7460E2-8144-2847-B6EF-25E3B0E24B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965910"/>
      </p:ext>
    </p:extLst>
  </p:cSld>
  <p:clrMapOvr>
    <a:masterClrMapping/>
  </p:clrMapOvr>
  <p:transition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34DB1-338C-7842-8E38-3AFEFB8CCB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179601"/>
      </p:ext>
    </p:extLst>
  </p:cSld>
  <p:clrMapOvr>
    <a:masterClrMapping/>
  </p:clrMapOvr>
  <p:transition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BCAAA-6F78-7946-80B1-5A79C49557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64725"/>
      </p:ext>
    </p:extLst>
  </p:cSld>
  <p:clrMapOvr>
    <a:masterClrMapping/>
  </p:clrMapOvr>
  <p:transition spd="med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C49D2-E1F7-0D42-88D6-370C7929FD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981926"/>
      </p:ext>
    </p:extLst>
  </p:cSld>
  <p:clrMapOvr>
    <a:masterClrMapping/>
  </p:clrMapOvr>
  <p:transition spd="med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8E320-1EC1-0540-BCC0-E768DF39B4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589424"/>
      </p:ext>
    </p:extLst>
  </p:cSld>
  <p:clrMapOvr>
    <a:masterClrMapping/>
  </p:clrMapOvr>
  <p:transition spd="med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A3B8F-B733-E540-A7F0-44600DF839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152597"/>
      </p:ext>
    </p:extLst>
  </p:cSld>
  <p:clrMapOvr>
    <a:masterClrMapping/>
  </p:clrMapOvr>
  <p:transition spd="med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09837-E319-3741-B4EF-88C778A474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054943"/>
      </p:ext>
    </p:extLst>
  </p:cSld>
  <p:clrMapOvr>
    <a:masterClrMapping/>
  </p:clrMapOvr>
  <p:transition spd="med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DA3C1-CB50-3D40-8EBD-37FFDB1DEB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6801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DF175-05B1-B347-9437-F48E76B760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49564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570A46-5FF2-E242-B6C1-716A04D4F2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494675"/>
      </p:ext>
    </p:extLst>
  </p:cSld>
  <p:clrMapOvr>
    <a:masterClrMapping/>
  </p:clrMapOvr>
  <p:transition spd="med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32726-B6A2-264E-9450-59C762D049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68583"/>
      </p:ext>
    </p:extLst>
  </p:cSld>
  <p:clrMapOvr>
    <a:masterClrMapping/>
  </p:clrMapOvr>
  <p:transition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F984A-9738-6649-9E0E-8BB0EB26A2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73957"/>
      </p:ext>
    </p:extLst>
  </p:cSld>
  <p:clrMapOvr>
    <a:masterClrMapping/>
  </p:clrMapOvr>
  <p:transition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98B55-5538-BA42-928A-0C1496C0F7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229490"/>
      </p:ext>
    </p:extLst>
  </p:cSld>
  <p:clrMapOvr>
    <a:masterClrMapping/>
  </p:clrMapOvr>
  <p:transition spd="med"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90D9F-FC22-CC4D-9070-60E16AE6F1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684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7EF1C-A195-E345-9D67-05AA8ACEF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322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68922A-F0D8-004F-8177-04CE9E3100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292477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42942C-D434-DB4A-8B28-2ED9AE3F04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80159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CFAEAF-78D9-6842-B811-53AB148D37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6874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89A17F-61E4-D448-8690-BB4C848C74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16900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9838031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56DC98-5196-CC44-A733-CC958FCDD5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052390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85429-2CA6-1A41-AC59-89361AC99F3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177399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2917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7049286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4330952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12559125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2398203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 userDrawn="1"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7226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6" name="燕尾形 5"/>
            <p:cNvSpPr>
              <a:spLocks noChangeArrowheads="1"/>
            </p:cNvSpPr>
            <p:nvPr/>
          </p:nvSpPr>
          <p:spPr bwMode="auto">
            <a:xfrm>
              <a:off x="277149" y="0"/>
              <a:ext cx="437226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849812" cy="3133725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1pPr>
            <a:lvl2pPr marL="457200" indent="0">
              <a:buFont typeface="Arial" panose="020B0604020202020204" pitchFamily="34" charset="0"/>
              <a:buChar char="•"/>
              <a:defRPr lang="zh-CN" altLang="en-US" sz="1600" kern="1200" dirty="0" smtClean="0">
                <a:solidFill>
                  <a:srgbClr val="09405E"/>
                </a:solidFill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defRPr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1"/>
            <a:r>
              <a:rPr lang="zh-CN" altLang="en-US" dirty="0"/>
              <a:t>编辑母版文本样式</a:t>
            </a:r>
          </a:p>
          <a:p>
            <a:pPr lvl="0"/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/>
          </p:nvPr>
        </p:nvSpPr>
        <p:spPr>
          <a:xfrm>
            <a:off x="858779" y="173038"/>
            <a:ext cx="5400675" cy="392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961309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1977594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0456328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0991976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9968858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14721318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EEEF7-F5E7-A148-B02F-26C36D68C8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855198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CA552-6F73-964F-8BCB-28E3A6213F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94971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538ED-06C9-3E44-AD6E-71E741D831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26029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ADBB25-C625-6243-B2D7-A44C1F83D1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4413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C453D-1363-2944-802F-C1E9961493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3168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0AFF8-4602-F947-B638-5BF0A2DE8E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4911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0316293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91D41-EEB4-A14B-9CA5-EF33D95C7C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05650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0C4A1-893A-5D4E-9012-6CCCC6D04C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27967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E2AB8-3AC7-DF49-8E1B-4E5C1ABAC0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49466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99CCA-1693-6D40-8494-486EEF747E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81635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927C7-3E41-E44D-835E-0D83353FED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061093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B89F0-1578-5A46-9843-E11D62CA89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922676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06551-F218-2A4F-9875-F39749E486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919561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AD4193-BD85-9B4A-97CA-C3DC391D83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865960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E0580-38CB-7A41-8465-D103A09E75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723738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FDC9D-7D29-CB4E-A9EB-D861D8B05C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0919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3425213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0A31B-AC28-DE47-9D53-36DB9CF7F8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64311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A1D134-11B7-4C4F-823F-64EF435851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21018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B060A-ED21-DB4C-916A-0F1A2656BA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959567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CD1D9-0C63-3242-BD87-7FFAC340E7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69467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C1347-A1E4-6D4A-AAB0-467497DC03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13149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BA5E3-9B74-0E43-B250-9461E558E1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9341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1881D-08AB-884A-A4D7-A78FCE5F78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145569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30B7C-0133-1C4E-9EB5-C72C6E8C7B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533361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A574D-D919-E742-A6FB-3720EE788F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1174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12B366-DA16-7144-B7BA-B175EA595C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0126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42977320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4BC68-9DA4-4B4E-9271-05CB5F1386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42554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BEFA5-414D-DF46-9DD2-9841EDFDEB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483075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2403E-2E51-2546-9931-96871EF544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67239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52E13E-1E46-B743-B97A-4A29562903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731889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88985B-69AA-2D42-8441-5E7B7A1F75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084201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94E6A9-7940-F94B-B86D-EB28402F41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738927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96AE7-0CFD-6742-BE9B-55B120791B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8107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49A63-38A9-9F41-8F0E-59B2A87391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9197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ED149-8031-2C4D-AAAC-EA90D7E9ED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606884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7D5E94-991D-AA4F-88CC-BAF644716C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451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02380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45AA02-ED20-B74D-84F5-DB5C1D727C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19716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42F82-B767-204A-8E87-21AB0C2896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759611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FC6B2-DC04-C243-B437-76660CB46F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557622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A77DD-1322-614B-803D-59FFD99C28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043890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903D4-6626-A946-969E-8A373CD495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7224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C26BF-61EE-264E-94AF-4ABBE43F38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7446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1A6AD-6287-1F44-B08C-AE11DBB629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88736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D24E0-1AF3-4E41-82C3-C958316DA1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227425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70796-F57D-1746-8476-5A0109119F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253562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880C2-346E-0D41-B6E2-C4E48AC448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51746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2866630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5B5CC-555D-1D44-A54B-BBB7AC2326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00309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3462C-3D17-4C47-9A88-42B7F772FF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3722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057672-2ACF-8446-B534-4B8896F8DE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215081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34AFA-E443-304F-BCB8-7A108E296D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25767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7F926-25DA-7C4C-8E54-43F0E3027C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3675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619DE-E1F3-7C4E-9895-27D1EC9FA9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588700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53A08-185A-4C4E-AA75-2B08159C59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98334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F4BA6-28E4-AC46-951A-24E4E547B7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103987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A00DD8-2314-B742-A240-11BC204B9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9632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51B92-61ED-0A49-8531-16D40C742B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544945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05834753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DDBFB-D675-5748-8DC8-E37BBB841D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74362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15AC6-FEB2-384C-A6A4-72AE641F9F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901422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2BD30-D405-C144-948C-F39AA825C3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28049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111AB-FBFC-2A4A-A90D-A9117C500A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40645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25733-ABB2-1144-BC76-AF46FA22C6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808307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38A72-A40D-764C-A6F4-2AF1E8D05D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2166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F6E17-0217-5043-BF3E-F99AB100A0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80856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878DE-9020-5149-B573-E97F73761E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341092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9D867-6F4D-8545-A6E0-5D11CEBE3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982953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93BA00-5D38-D147-B5DB-A1821997BD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706627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1.xml"/><Relationship Id="rId12" Type="http://schemas.openxmlformats.org/officeDocument/2006/relationships/theme" Target="../theme/theme21.xml"/><Relationship Id="rId1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66" r:id="rId1"/>
    <p:sldLayoutId id="2147486767" r:id="rId2"/>
    <p:sldLayoutId id="2147486768" r:id="rId3"/>
    <p:sldLayoutId id="2147486769" r:id="rId4"/>
    <p:sldLayoutId id="2147486770" r:id="rId5"/>
    <p:sldLayoutId id="2147486771" r:id="rId6"/>
    <p:sldLayoutId id="2147486772" r:id="rId7"/>
    <p:sldLayoutId id="2147486773" r:id="rId8"/>
    <p:sldLayoutId id="2147486774" r:id="rId9"/>
    <p:sldLayoutId id="2147486775" r:id="rId10"/>
    <p:sldLayoutId id="2147486776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4FDE43-AA18-1646-943B-AB805AEC3D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64" r:id="rId1"/>
    <p:sldLayoutId id="2147486865" r:id="rId2"/>
    <p:sldLayoutId id="2147486866" r:id="rId3"/>
    <p:sldLayoutId id="2147486867" r:id="rId4"/>
    <p:sldLayoutId id="2147486868" r:id="rId5"/>
    <p:sldLayoutId id="2147486869" r:id="rId6"/>
    <p:sldLayoutId id="2147486870" r:id="rId7"/>
    <p:sldLayoutId id="2147486871" r:id="rId8"/>
    <p:sldLayoutId id="2147486872" r:id="rId9"/>
    <p:sldLayoutId id="2147486873" r:id="rId10"/>
    <p:sldLayoutId id="2147486874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836613"/>
            <a:ext cx="49149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矩形 7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04" name="矩形 2"/>
          <p:cNvSpPr>
            <a:spLocks/>
          </p:cNvSpPr>
          <p:nvPr userDrawn="1"/>
        </p:nvSpPr>
        <p:spPr bwMode="auto">
          <a:xfrm>
            <a:off x="0" y="5391150"/>
            <a:ext cx="12196763" cy="1325563"/>
          </a:xfrm>
          <a:custGeom>
            <a:avLst/>
            <a:gdLst>
              <a:gd name="T0" fmla="*/ 0 w 9144000"/>
              <a:gd name="T1" fmla="*/ 0 h 986547"/>
              <a:gd name="T2" fmla="*/ 515461129 w 9144000"/>
              <a:gd name="T3" fmla="*/ 4211783 h 986547"/>
              <a:gd name="T4" fmla="*/ 516004360 w 9144000"/>
              <a:gd name="T5" fmla="*/ 57232931 h 986547"/>
              <a:gd name="T6" fmla="*/ 0 w 9144000"/>
              <a:gd name="T7" fmla="*/ 57232931 h 986547"/>
              <a:gd name="T8" fmla="*/ 0 w 9144000"/>
              <a:gd name="T9" fmla="*/ 0 h 9865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86547">
                <a:moveTo>
                  <a:pt x="0" y="0"/>
                </a:moveTo>
                <a:cubicBezTo>
                  <a:pt x="2258729" y="1963553"/>
                  <a:pt x="5821913" y="455460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D1D100"/>
              </a:gs>
              <a:gs pos="1942">
                <a:srgbClr val="D1D100"/>
              </a:gs>
              <a:gs pos="60001">
                <a:srgbClr val="FFC000"/>
              </a:gs>
              <a:gs pos="100000">
                <a:srgbClr val="FFFF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05" name="矩形 2"/>
          <p:cNvSpPr>
            <a:spLocks/>
          </p:cNvSpPr>
          <p:nvPr userDrawn="1"/>
        </p:nvSpPr>
        <p:spPr bwMode="auto">
          <a:xfrm>
            <a:off x="4763" y="5530850"/>
            <a:ext cx="12195175" cy="1227138"/>
          </a:xfrm>
          <a:custGeom>
            <a:avLst/>
            <a:gdLst>
              <a:gd name="T0" fmla="*/ 0 w 9144000"/>
              <a:gd name="T1" fmla="*/ 0 h 915566"/>
              <a:gd name="T2" fmla="*/ 514522355 w 9144000"/>
              <a:gd name="T3" fmla="*/ 4067872 h 915566"/>
              <a:gd name="T4" fmla="*/ 515064599 w 9144000"/>
              <a:gd name="T5" fmla="*/ 55276711 h 915566"/>
              <a:gd name="T6" fmla="*/ 0 w 9144000"/>
              <a:gd name="T7" fmla="*/ 55276711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123974" y="1876926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06" name="矩形 2"/>
          <p:cNvSpPr>
            <a:spLocks/>
          </p:cNvSpPr>
          <p:nvPr userDrawn="1"/>
        </p:nvSpPr>
        <p:spPr bwMode="auto">
          <a:xfrm>
            <a:off x="0" y="5630863"/>
            <a:ext cx="12196763" cy="1227137"/>
          </a:xfrm>
          <a:custGeom>
            <a:avLst/>
            <a:gdLst>
              <a:gd name="T0" fmla="*/ 0 w 9144000"/>
              <a:gd name="T1" fmla="*/ 0 h 915566"/>
              <a:gd name="T2" fmla="*/ 515461129 w 9144000"/>
              <a:gd name="T3" fmla="*/ 4067839 h 915566"/>
              <a:gd name="T4" fmla="*/ 516004360 w 9144000"/>
              <a:gd name="T5" fmla="*/ 55276067 h 915566"/>
              <a:gd name="T6" fmla="*/ 0 w 9144000"/>
              <a:gd name="T7" fmla="*/ 55276067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105625" y="125128"/>
                  <a:pt x="9134374" y="67377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07" name="矩形 2"/>
          <p:cNvSpPr>
            <a:spLocks/>
          </p:cNvSpPr>
          <p:nvPr userDrawn="1"/>
        </p:nvSpPr>
        <p:spPr bwMode="auto">
          <a:xfrm>
            <a:off x="0" y="5729288"/>
            <a:ext cx="12196763" cy="1230312"/>
          </a:xfrm>
          <a:custGeom>
            <a:avLst/>
            <a:gdLst>
              <a:gd name="T0" fmla="*/ 0 w 9144000"/>
              <a:gd name="T1" fmla="*/ 0 h 915566"/>
              <a:gd name="T2" fmla="*/ 516004360 w 9144000"/>
              <a:gd name="T3" fmla="*/ 0 h 915566"/>
              <a:gd name="T4" fmla="*/ 516004360 w 9144000"/>
              <a:gd name="T5" fmla="*/ 57312333 h 915566"/>
              <a:gd name="T6" fmla="*/ 0 w 9144000"/>
              <a:gd name="T7" fmla="*/ 57312333 h 915566"/>
              <a:gd name="T8" fmla="*/ 0 w 9144000"/>
              <a:gd name="T9" fmla="*/ 0 h 9155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5566">
                <a:moveTo>
                  <a:pt x="0" y="0"/>
                </a:moveTo>
                <a:cubicBezTo>
                  <a:pt x="2431983" y="1636294"/>
                  <a:pt x="6096000" y="0"/>
                  <a:pt x="9144000" y="0"/>
                </a:cubicBezTo>
                <a:lnTo>
                  <a:pt x="9144000" y="915566"/>
                </a:lnTo>
                <a:lnTo>
                  <a:pt x="0" y="91556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408" name="矩形 2"/>
          <p:cNvSpPr>
            <a:spLocks/>
          </p:cNvSpPr>
          <p:nvPr userDrawn="1"/>
        </p:nvSpPr>
        <p:spPr bwMode="auto">
          <a:xfrm>
            <a:off x="-3175" y="6502400"/>
            <a:ext cx="12195175" cy="461963"/>
          </a:xfrm>
          <a:custGeom>
            <a:avLst/>
            <a:gdLst>
              <a:gd name="T0" fmla="*/ 0 w 9144000"/>
              <a:gd name="T1" fmla="*/ 1 h 917126"/>
              <a:gd name="T2" fmla="*/ 515064599 w 9144000"/>
              <a:gd name="T3" fmla="*/ 1 h 917126"/>
              <a:gd name="T4" fmla="*/ 515064599 w 9144000"/>
              <a:gd name="T5" fmla="*/ 62 h 917126"/>
              <a:gd name="T6" fmla="*/ 0 w 9144000"/>
              <a:gd name="T7" fmla="*/ 62 h 917126"/>
              <a:gd name="T8" fmla="*/ 0 w 9144000"/>
              <a:gd name="T9" fmla="*/ 1 h 9171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917126">
                <a:moveTo>
                  <a:pt x="0" y="1560"/>
                </a:moveTo>
                <a:cubicBezTo>
                  <a:pt x="2198901" y="1799219"/>
                  <a:pt x="6113930" y="-61193"/>
                  <a:pt x="9144000" y="1560"/>
                </a:cubicBezTo>
                <a:lnTo>
                  <a:pt x="9144000" y="917126"/>
                </a:lnTo>
                <a:lnTo>
                  <a:pt x="0" y="917126"/>
                </a:lnTo>
                <a:lnTo>
                  <a:pt x="0" y="1560"/>
                </a:lnTo>
                <a:close/>
              </a:path>
            </a:pathLst>
          </a:custGeom>
          <a:solidFill>
            <a:schemeClr val="bg1">
              <a:alpha val="1294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02409" name="图片 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63" y="6024563"/>
            <a:ext cx="2298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1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1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8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59550"/>
            <a:ext cx="2813050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9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559550"/>
            <a:ext cx="3816350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6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50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59550"/>
            <a:ext cx="2813050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6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CE817A1-9F63-3D4F-B7FC-6B8CCEEDCE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75" r:id="rId1"/>
    <p:sldLayoutId id="2147486876" r:id="rId2"/>
    <p:sldLayoutId id="2147486877" r:id="rId3"/>
    <p:sldLayoutId id="2147486878" r:id="rId4"/>
    <p:sldLayoutId id="2147486879" r:id="rId5"/>
    <p:sldLayoutId id="2147486880" r:id="rId6"/>
    <p:sldLayoutId id="2147486881" r:id="rId7"/>
    <p:sldLayoutId id="2147486882" r:id="rId8"/>
    <p:sldLayoutId id="2147486883" r:id="rId9"/>
    <p:sldLayoutId id="2147486884" r:id="rId10"/>
    <p:sldLayoutId id="2147486885" r:id="rId11"/>
  </p:sldLayoutIdLst>
  <p:transition spd="med">
    <p:fade/>
  </p:transition>
  <p:hf hdr="0" ftr="0" dt="0"/>
  <p:txStyles>
    <p:titleStyle>
      <a:lvl1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121602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54025" indent="-454025" algn="l" defTabSz="12160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</a:defRPr>
      </a:lvl1pPr>
      <a:lvl2pPr marL="987425" indent="-377825" algn="l" defTabSz="12160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>
          <a:solidFill>
            <a:schemeClr val="tx1"/>
          </a:solidFill>
          <a:latin typeface="+mn-lt"/>
          <a:ea typeface="+mn-ea"/>
        </a:defRPr>
      </a:lvl2pPr>
      <a:lvl3pPr marL="1520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</a:defRPr>
      </a:lvl3pPr>
      <a:lvl4pPr marL="2130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>
          <a:solidFill>
            <a:schemeClr val="tx1"/>
          </a:solidFill>
          <a:latin typeface="+mn-lt"/>
          <a:ea typeface="+mn-ea"/>
        </a:defRPr>
      </a:lvl4pPr>
      <a:lvl5pPr marL="27400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>
          <a:solidFill>
            <a:schemeClr val="tx1"/>
          </a:solidFill>
          <a:latin typeface="+mn-lt"/>
          <a:ea typeface="+mn-ea"/>
        </a:defRPr>
      </a:lvl5pPr>
      <a:lvl6pPr marL="31972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6pPr>
      <a:lvl7pPr marL="36544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7pPr>
      <a:lvl8pPr marL="41116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8pPr>
      <a:lvl9pPr marL="4568825" indent="-301625" algn="l" defTabSz="1216025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469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536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36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D5C61A5-E4FD-EB45-8444-2EBEF43B36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86" r:id="rId1"/>
    <p:sldLayoutId id="2147486887" r:id="rId2"/>
    <p:sldLayoutId id="2147486888" r:id="rId3"/>
    <p:sldLayoutId id="2147486889" r:id="rId4"/>
    <p:sldLayoutId id="2147486890" r:id="rId5"/>
    <p:sldLayoutId id="2147486891" r:id="rId6"/>
    <p:sldLayoutId id="2147486892" r:id="rId7"/>
    <p:sldLayoutId id="2147486893" r:id="rId8"/>
    <p:sldLayoutId id="2147486894" r:id="rId9"/>
    <p:sldLayoutId id="2147486895" r:id="rId10"/>
    <p:sldLayoutId id="2147486896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697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638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4A1E5F0-DFDC-6E4F-B155-223DF94059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97" r:id="rId1"/>
    <p:sldLayoutId id="2147486898" r:id="rId2"/>
    <p:sldLayoutId id="2147486899" r:id="rId3"/>
    <p:sldLayoutId id="2147486900" r:id="rId4"/>
    <p:sldLayoutId id="2147486901" r:id="rId5"/>
    <p:sldLayoutId id="2147486902" r:id="rId6"/>
    <p:sldLayoutId id="2147486903" r:id="rId7"/>
    <p:sldLayoutId id="2147486904" r:id="rId8"/>
    <p:sldLayoutId id="2147486905" r:id="rId9"/>
    <p:sldLayoutId id="2147486906" r:id="rId10"/>
    <p:sldLayoutId id="2147486907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926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741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741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313140F-4BB2-534A-8D1D-D5EAF8E77E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08" r:id="rId1"/>
    <p:sldLayoutId id="2147486909" r:id="rId2"/>
    <p:sldLayoutId id="2147486910" r:id="rId3"/>
    <p:sldLayoutId id="2147486911" r:id="rId4"/>
    <p:sldLayoutId id="2147486912" r:id="rId5"/>
    <p:sldLayoutId id="2147486913" r:id="rId6"/>
    <p:sldLayoutId id="2147486914" r:id="rId7"/>
    <p:sldLayoutId id="2147486915" r:id="rId8"/>
    <p:sldLayoutId id="2147486916" r:id="rId9"/>
    <p:sldLayoutId id="2147486917" r:id="rId10"/>
    <p:sldLayoutId id="2147486918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5155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843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43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54A85DE-FE22-D64A-BBF0-03AB9BD39C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19" r:id="rId1"/>
    <p:sldLayoutId id="2147486920" r:id="rId2"/>
    <p:sldLayoutId id="2147486921" r:id="rId3"/>
    <p:sldLayoutId id="2147486922" r:id="rId4"/>
    <p:sldLayoutId id="2147486923" r:id="rId5"/>
    <p:sldLayoutId id="2147486924" r:id="rId6"/>
    <p:sldLayoutId id="2147486925" r:id="rId7"/>
    <p:sldLayoutId id="2147486926" r:id="rId8"/>
    <p:sldLayoutId id="2147486927" r:id="rId9"/>
    <p:sldLayoutId id="2147486928" r:id="rId10"/>
    <p:sldLayoutId id="2147486929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6384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946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946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9469D3B-2447-DB4F-8D07-A2FD39B5D9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30" r:id="rId1"/>
    <p:sldLayoutId id="2147486931" r:id="rId2"/>
    <p:sldLayoutId id="2147486932" r:id="rId3"/>
    <p:sldLayoutId id="2147486933" r:id="rId4"/>
    <p:sldLayoutId id="2147486934" r:id="rId5"/>
    <p:sldLayoutId id="2147486935" r:id="rId6"/>
    <p:sldLayoutId id="2147486936" r:id="rId7"/>
    <p:sldLayoutId id="2147486937" r:id="rId8"/>
    <p:sldLayoutId id="2147486938" r:id="rId9"/>
    <p:sldLayoutId id="2147486939" r:id="rId10"/>
    <p:sldLayoutId id="2147486940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7613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048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48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5D11FB6-08ED-0B47-BE98-2792AE0A08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41" r:id="rId1"/>
    <p:sldLayoutId id="2147486942" r:id="rId2"/>
    <p:sldLayoutId id="2147486943" r:id="rId3"/>
    <p:sldLayoutId id="2147486944" r:id="rId4"/>
    <p:sldLayoutId id="2147486945" r:id="rId5"/>
    <p:sldLayoutId id="2147486946" r:id="rId6"/>
    <p:sldLayoutId id="2147486947" r:id="rId7"/>
    <p:sldLayoutId id="2147486948" r:id="rId8"/>
    <p:sldLayoutId id="2147486949" r:id="rId9"/>
    <p:sldLayoutId id="2147486950" r:id="rId10"/>
    <p:sldLayoutId id="2147486951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88419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253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53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AB419C6-FE60-F24C-9280-672C50C9CE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52" r:id="rId1"/>
    <p:sldLayoutId id="2147486953" r:id="rId2"/>
    <p:sldLayoutId id="2147486954" r:id="rId3"/>
    <p:sldLayoutId id="2147486955" r:id="rId4"/>
    <p:sldLayoutId id="2147486956" r:id="rId5"/>
    <p:sldLayoutId id="2147486957" r:id="rId6"/>
    <p:sldLayoutId id="2147486958" r:id="rId7"/>
    <p:sldLayoutId id="2147486959" r:id="rId8"/>
    <p:sldLayoutId id="2147486960" r:id="rId9"/>
    <p:sldLayoutId id="2147486961" r:id="rId10"/>
    <p:sldLayoutId id="2147486962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070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355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355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036C51C-A2FC-D24A-B078-ADF75313CB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63" r:id="rId1"/>
    <p:sldLayoutId id="2147486964" r:id="rId2"/>
    <p:sldLayoutId id="2147486965" r:id="rId3"/>
    <p:sldLayoutId id="2147486966" r:id="rId4"/>
    <p:sldLayoutId id="2147486967" r:id="rId5"/>
    <p:sldLayoutId id="2147486968" r:id="rId6"/>
    <p:sldLayoutId id="2147486969" r:id="rId7"/>
    <p:sldLayoutId id="2147486970" r:id="rId8"/>
    <p:sldLayoutId id="2147486971" r:id="rId9"/>
    <p:sldLayoutId id="2147486972" r:id="rId10"/>
    <p:sldLayoutId id="2147486973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02F12C-5782-1A46-89B6-6310647886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77" r:id="rId1"/>
    <p:sldLayoutId id="2147486778" r:id="rId2"/>
    <p:sldLayoutId id="2147486779" r:id="rId3"/>
    <p:sldLayoutId id="2147486780" r:id="rId4"/>
    <p:sldLayoutId id="2147486781" r:id="rId5"/>
    <p:sldLayoutId id="2147486782" r:id="rId6"/>
    <p:sldLayoutId id="2147486783" r:id="rId7"/>
    <p:sldLayoutId id="2147486784" r:id="rId8"/>
    <p:sldLayoutId id="2147486785" r:id="rId9"/>
    <p:sldLayoutId id="2147486786" r:id="rId10"/>
    <p:sldLayoutId id="2147486787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1299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4580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1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4582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B1A7F0B-9FC6-3040-898D-5C82B884B6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74" r:id="rId1"/>
    <p:sldLayoutId id="2147486975" r:id="rId2"/>
    <p:sldLayoutId id="2147486976" r:id="rId3"/>
    <p:sldLayoutId id="2147486977" r:id="rId4"/>
    <p:sldLayoutId id="2147486978" r:id="rId5"/>
    <p:sldLayoutId id="2147486979" r:id="rId6"/>
    <p:sldLayoutId id="2147486980" r:id="rId7"/>
    <p:sldLayoutId id="2147486981" r:id="rId8"/>
    <p:sldLayoutId id="2147486982" r:id="rId9"/>
    <p:sldLayoutId id="2147486983" r:id="rId10"/>
    <p:sldLayoutId id="2147486984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25283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25604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5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5606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8233C0B-7C0F-584B-9278-DA20C56143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85" r:id="rId1"/>
    <p:sldLayoutId id="2147486986" r:id="rId2"/>
    <p:sldLayoutId id="2147486987" r:id="rId3"/>
    <p:sldLayoutId id="2147486988" r:id="rId4"/>
    <p:sldLayoutId id="2147486989" r:id="rId5"/>
    <p:sldLayoutId id="2147486990" r:id="rId6"/>
    <p:sldLayoutId id="2147486991" r:id="rId7"/>
    <p:sldLayoutId id="2147486992" r:id="rId8"/>
    <p:sldLayoutId id="2147486993" r:id="rId9"/>
    <p:sldLayoutId id="2147486994" r:id="rId10"/>
    <p:sldLayoutId id="2147486995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图片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/>
          <a:stretch>
            <a:fillRect/>
          </a:stretch>
        </p:blipFill>
        <p:spPr bwMode="auto">
          <a:xfrm>
            <a:off x="1588" y="838200"/>
            <a:ext cx="121888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788" r:id="rId1"/>
    <p:sldLayoutId id="2147486789" r:id="rId2"/>
    <p:sldLayoutId id="2147486790" r:id="rId3"/>
    <p:sldLayoutId id="2147486791" r:id="rId4"/>
    <p:sldLayoutId id="2147486792" r:id="rId5"/>
    <p:sldLayoutId id="2147486793" r:id="rId6"/>
    <p:sldLayoutId id="2147486996" r:id="rId7"/>
    <p:sldLayoutId id="2147486794" r:id="rId8"/>
    <p:sldLayoutId id="2147486795" r:id="rId9"/>
    <p:sldLayoutId id="2147486796" r:id="rId10"/>
    <p:sldLayoutId id="2147486797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2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2902BEB-CCB3-B848-95B4-9D92EBDA00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98" r:id="rId1"/>
    <p:sldLayoutId id="2147486799" r:id="rId2"/>
    <p:sldLayoutId id="2147486800" r:id="rId3"/>
    <p:sldLayoutId id="2147486801" r:id="rId4"/>
    <p:sldLayoutId id="2147486802" r:id="rId5"/>
    <p:sldLayoutId id="2147486803" r:id="rId6"/>
    <p:sldLayoutId id="2147486804" r:id="rId7"/>
    <p:sldLayoutId id="2147486805" r:id="rId8"/>
    <p:sldLayoutId id="2147486806" r:id="rId9"/>
    <p:sldLayoutId id="2147486807" r:id="rId10"/>
    <p:sldLayoutId id="2147486808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6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7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B09BB05-AF56-CC44-AD6F-7FAAEC309B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09" r:id="rId1"/>
    <p:sldLayoutId id="2147486810" r:id="rId2"/>
    <p:sldLayoutId id="2147486811" r:id="rId3"/>
    <p:sldLayoutId id="2147486812" r:id="rId4"/>
    <p:sldLayoutId id="2147486813" r:id="rId5"/>
    <p:sldLayoutId id="2147486814" r:id="rId6"/>
    <p:sldLayoutId id="2147486815" r:id="rId7"/>
    <p:sldLayoutId id="2147486816" r:id="rId8"/>
    <p:sldLayoutId id="2147486817" r:id="rId9"/>
    <p:sldLayoutId id="2147486818" r:id="rId10"/>
    <p:sldLayoutId id="2147486819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0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8461BE8-C11A-1B4F-8D22-03324102A8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20" r:id="rId1"/>
    <p:sldLayoutId id="2147486821" r:id="rId2"/>
    <p:sldLayoutId id="2147486822" r:id="rId3"/>
    <p:sldLayoutId id="2147486823" r:id="rId4"/>
    <p:sldLayoutId id="2147486824" r:id="rId5"/>
    <p:sldLayoutId id="2147486825" r:id="rId6"/>
    <p:sldLayoutId id="2147486826" r:id="rId7"/>
    <p:sldLayoutId id="2147486827" r:id="rId8"/>
    <p:sldLayoutId id="2147486828" r:id="rId9"/>
    <p:sldLayoutId id="2147486829" r:id="rId10"/>
    <p:sldLayoutId id="2147486830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EE7E747-442C-BE4C-869E-AA75D52AFF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31" r:id="rId1"/>
    <p:sldLayoutId id="2147486832" r:id="rId2"/>
    <p:sldLayoutId id="2147486833" r:id="rId3"/>
    <p:sldLayoutId id="2147486834" r:id="rId4"/>
    <p:sldLayoutId id="2147486835" r:id="rId5"/>
    <p:sldLayoutId id="2147486836" r:id="rId6"/>
    <p:sldLayoutId id="2147486837" r:id="rId7"/>
    <p:sldLayoutId id="2147486838" r:id="rId8"/>
    <p:sldLayoutId id="2147486839" r:id="rId9"/>
    <p:sldLayoutId id="2147486840" r:id="rId10"/>
    <p:sldLayoutId id="2147486841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8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9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6BB7A4E-7524-0944-9A35-DA68D6D1E0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42" r:id="rId1"/>
    <p:sldLayoutId id="2147486843" r:id="rId2"/>
    <p:sldLayoutId id="2147486844" r:id="rId3"/>
    <p:sldLayoutId id="2147486845" r:id="rId4"/>
    <p:sldLayoutId id="2147486846" r:id="rId5"/>
    <p:sldLayoutId id="2147486847" r:id="rId6"/>
    <p:sldLayoutId id="2147486848" r:id="rId7"/>
    <p:sldLayoutId id="2147486849" r:id="rId8"/>
    <p:sldLayoutId id="2147486850" r:id="rId9"/>
    <p:sldLayoutId id="2147486851" r:id="rId10"/>
    <p:sldLayoutId id="2147486852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F5C46E6-9852-BE4C-87C4-8FA5799560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  <p:sldLayoutId id="2147486860" r:id="rId8"/>
    <p:sldLayoutId id="2147486861" r:id="rId9"/>
    <p:sldLayoutId id="2147486862" r:id="rId10"/>
    <p:sldLayoutId id="2147486863" r:id="rId11"/>
  </p:sldLayoutIdLst>
  <p:transition spd="med"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副标题 5"/>
          <p:cNvSpPr txBox="1">
            <a:spLocks/>
          </p:cNvSpPr>
          <p:nvPr/>
        </p:nvSpPr>
        <p:spPr bwMode="auto">
          <a:xfrm>
            <a:off x="2149761" y="3806310"/>
            <a:ext cx="7634288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zh-CN" altLang="en-US" sz="3200" b="1" dirty="0" smtClean="0">
                <a:solidFill>
                  <a:schemeClr val="bg1"/>
                </a:solidFill>
              </a:rPr>
              <a:t>民航机票代理市场的预测及可视化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618" name="矩形 1"/>
          <p:cNvSpPr>
            <a:spLocks noChangeArrowheads="1"/>
          </p:cNvSpPr>
          <p:nvPr/>
        </p:nvSpPr>
        <p:spPr bwMode="auto">
          <a:xfrm>
            <a:off x="5259019" y="5024306"/>
            <a:ext cx="14157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/>
            <a:r>
              <a:rPr lang="zh-CN" altLang="en-US" b="1" dirty="0" smtClean="0">
                <a:solidFill>
                  <a:schemeClr val="bg1"/>
                </a:solidFill>
                <a:latin typeface="华文楷体" charset="-122"/>
                <a:ea typeface="华文楷体" charset="-122"/>
                <a:cs typeface="Segoe UI" charset="0"/>
              </a:rPr>
              <a:t>野狼盟</a:t>
            </a:r>
            <a:r>
              <a:rPr lang="en-US" altLang="zh-CN" b="1" dirty="0" smtClean="0">
                <a:solidFill>
                  <a:schemeClr val="bg1"/>
                </a:solidFill>
                <a:latin typeface="华文楷体" charset="-122"/>
                <a:ea typeface="华文楷体" charset="-122"/>
                <a:cs typeface="Segoe UI" charset="0"/>
              </a:rPr>
              <a:t>team</a:t>
            </a:r>
            <a:endParaRPr lang="en-US" altLang="zh-CN" b="1" dirty="0">
              <a:solidFill>
                <a:schemeClr val="bg1"/>
              </a:solidFill>
              <a:latin typeface="华文楷体" charset="-122"/>
              <a:ea typeface="华文楷体" charset="-122"/>
              <a:cs typeface="Segoe UI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8" y="1"/>
            <a:ext cx="12175322" cy="314076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数据及模型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0" y="2513013"/>
            <a:ext cx="12192000" cy="381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5281613" y="2246313"/>
            <a:ext cx="647700" cy="685800"/>
          </a:xfrm>
          <a:prstGeom prst="ellipse">
            <a:avLst/>
          </a:prstGeom>
          <a:solidFill>
            <a:srgbClr val="0A4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2</a:t>
            </a:r>
            <a:endParaRPr lang="zh-CN" altLang="en-US" sz="4000" b="1" dirty="0"/>
          </a:p>
        </p:txBody>
      </p:sp>
      <p:sp>
        <p:nvSpPr>
          <p:cNvPr id="7" name="椭圆 6"/>
          <p:cNvSpPr/>
          <p:nvPr/>
        </p:nvSpPr>
        <p:spPr>
          <a:xfrm>
            <a:off x="8191500" y="2246313"/>
            <a:ext cx="647700" cy="685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3</a:t>
            </a:r>
            <a:endParaRPr lang="zh-CN" altLang="en-US" sz="4000" b="1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5592763" y="2932113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64075" y="3684588"/>
            <a:ext cx="1871663" cy="1244600"/>
          </a:xfrm>
          <a:prstGeom prst="rect">
            <a:avLst/>
          </a:prstGeom>
          <a:solidFill>
            <a:srgbClr val="0A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销售预测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8502650" y="2932113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518400" y="3684588"/>
            <a:ext cx="2120900" cy="124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rgbClr val="09405E"/>
                </a:solidFill>
              </a:rPr>
              <a:t>总结思考</a:t>
            </a:r>
            <a:endParaRPr lang="en-US" altLang="zh-CN" dirty="0" smtClean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18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4538110" cy="8747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zh-CN" sz="2400" dirty="0" smtClean="0">
                <a:latin typeface="Segoe UI" charset="0"/>
                <a:ea typeface="宋体" charset="0"/>
              </a:rPr>
              <a:t>Step</a:t>
            </a:r>
            <a:r>
              <a:rPr lang="zh-CN" altLang="en-US" sz="2400" dirty="0" smtClean="0">
                <a:latin typeface="Segoe UI" charset="0"/>
                <a:ea typeface="宋体" charset="0"/>
              </a:rPr>
              <a:t> </a:t>
            </a:r>
            <a:r>
              <a:rPr lang="en-US" altLang="zh-CN" sz="2400" dirty="0" smtClean="0">
                <a:latin typeface="Segoe UI" charset="0"/>
                <a:ea typeface="宋体" charset="0"/>
              </a:rPr>
              <a:t>2</a:t>
            </a:r>
            <a:r>
              <a:rPr lang="zh-CN" altLang="en-US" sz="2400" dirty="0" smtClean="0">
                <a:latin typeface="Segoe UI" charset="0"/>
                <a:ea typeface="宋体" charset="0"/>
              </a:rPr>
              <a:t> </a:t>
            </a:r>
            <a:r>
              <a:rPr lang="zh-CN" altLang="en-US" sz="2400" dirty="0" smtClean="0">
                <a:latin typeface="Segoe UI" charset="0"/>
                <a:ea typeface="宋体" charset="0"/>
              </a:rPr>
              <a:t>销售预测</a:t>
            </a:r>
            <a:endParaRPr lang="en-US" altLang="zh-CN" sz="2400" i="1" dirty="0">
              <a:solidFill>
                <a:srgbClr val="FF0000"/>
              </a:solidFill>
              <a:latin typeface="Segoe UI" charset="0"/>
              <a:ea typeface="宋体" charset="0"/>
            </a:endParaRPr>
          </a:p>
          <a:p>
            <a:pPr>
              <a:buFont typeface="Wingdings" charset="2"/>
              <a:buChar char="n"/>
              <a:defRPr/>
            </a:pPr>
            <a:endParaRPr sz="2400" dirty="0">
              <a:latin typeface="Segoe UI" charset="0"/>
              <a:ea typeface="宋体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8977312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 smtClean="0">
                <a:latin typeface="微软雅黑" charset="0"/>
                <a:ea typeface="微软雅黑" charset="0"/>
              </a:rPr>
              <a:t>特征工程</a:t>
            </a:r>
            <a:endParaRPr dirty="0">
              <a:latin typeface="微软雅黑" charset="0"/>
              <a:ea typeface="微软雅黑" charset="0"/>
            </a:endParaRPr>
          </a:p>
        </p:txBody>
      </p:sp>
      <p:sp>
        <p:nvSpPr>
          <p:cNvPr id="251914" name="圆角矩形 4"/>
          <p:cNvSpPr>
            <a:spLocks noChangeArrowheads="1"/>
          </p:cNvSpPr>
          <p:nvPr/>
        </p:nvSpPr>
        <p:spPr bwMode="auto">
          <a:xfrm>
            <a:off x="190500" y="2792412"/>
            <a:ext cx="2359040" cy="3760908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67AB9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251908" name="圆角矩形 7"/>
          <p:cNvSpPr>
            <a:spLocks noChangeArrowheads="1"/>
          </p:cNvSpPr>
          <p:nvPr/>
        </p:nvSpPr>
        <p:spPr bwMode="auto">
          <a:xfrm>
            <a:off x="3563588" y="2631780"/>
            <a:ext cx="3332843" cy="1328857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2707" y="1983960"/>
            <a:ext cx="2319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altLang="zh-CN" dirty="0"/>
              <a:t>5831365</a:t>
            </a:r>
            <a:r>
              <a:rPr kumimoji="1" lang="zh-CN" altLang="en-US" dirty="0" smtClean="0"/>
              <a:t>条原始</a:t>
            </a:r>
          </a:p>
          <a:p>
            <a:r>
              <a:rPr kumimoji="1" lang="en-US" altLang="zh-CN" dirty="0" err="1" smtClean="0"/>
              <a:t>sale</a:t>
            </a:r>
            <a:r>
              <a:rPr kumimoji="1" lang="en-US" altLang="zh-CN" dirty="0" err="1" smtClean="0">
                <a:sym typeface="Wingdings"/>
              </a:rPr>
              <a:t>buyer</a:t>
            </a:r>
            <a:r>
              <a:rPr kumimoji="1" lang="zh-CN" altLang="en-US" dirty="0" smtClean="0"/>
              <a:t>数据：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2992057" y="2263426"/>
            <a:ext cx="376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整合成</a:t>
            </a:r>
            <a:r>
              <a:rPr kumimoji="1" lang="en-US" altLang="zh-CN" dirty="0" smtClean="0"/>
              <a:t>7397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91</a:t>
            </a:r>
            <a:r>
              <a:rPr kumimoji="1" lang="zh-CN" altLang="en-US" dirty="0" smtClean="0"/>
              <a:t>条</a:t>
            </a:r>
            <a:r>
              <a:rPr kumimoji="1" lang="en-US" altLang="zh-CN" dirty="0" err="1" smtClean="0"/>
              <a:t>round_mat_sales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sp>
        <p:nvSpPr>
          <p:cNvPr id="17" name="圆角矩形 7"/>
          <p:cNvSpPr>
            <a:spLocks noChangeArrowheads="1"/>
          </p:cNvSpPr>
          <p:nvPr/>
        </p:nvSpPr>
        <p:spPr bwMode="auto">
          <a:xfrm>
            <a:off x="3575421" y="5283425"/>
            <a:ext cx="3294506" cy="1364658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123446" y="4901780"/>
            <a:ext cx="337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7397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7373</a:t>
            </a:r>
            <a:r>
              <a:rPr kumimoji="1" lang="zh-CN" altLang="en-US" dirty="0" smtClean="0"/>
              <a:t>条</a:t>
            </a:r>
            <a:r>
              <a:rPr kumimoji="1" lang="en-US" altLang="zh-CN" dirty="0" err="1" smtClean="0"/>
              <a:t>Sale_to_buyer_link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16" name="下箭头 15"/>
          <p:cNvSpPr/>
          <p:nvPr/>
        </p:nvSpPr>
        <p:spPr bwMode="auto">
          <a:xfrm>
            <a:off x="8864034" y="2704218"/>
            <a:ext cx="216339" cy="177811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9" name="圆角矩形 7"/>
          <p:cNvSpPr>
            <a:spLocks noChangeArrowheads="1"/>
          </p:cNvSpPr>
          <p:nvPr/>
        </p:nvSpPr>
        <p:spPr bwMode="auto">
          <a:xfrm>
            <a:off x="9678048" y="4068417"/>
            <a:ext cx="2301733" cy="2484903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21" name="圆角矩形 7"/>
          <p:cNvSpPr>
            <a:spLocks noChangeArrowheads="1"/>
          </p:cNvSpPr>
          <p:nvPr/>
        </p:nvSpPr>
        <p:spPr bwMode="auto">
          <a:xfrm>
            <a:off x="8801100" y="1597918"/>
            <a:ext cx="3142106" cy="1084818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927974" y="1049508"/>
            <a:ext cx="247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Step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PageRank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9720454" y="3650701"/>
            <a:ext cx="247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prediction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pic>
        <p:nvPicPr>
          <p:cNvPr id="30" name="图片 29"/>
          <p:cNvPicPr/>
          <p:nvPr/>
        </p:nvPicPr>
        <p:blipFill>
          <a:blip r:embed="rId2"/>
          <a:stretch>
            <a:fillRect/>
          </a:stretch>
        </p:blipFill>
        <p:spPr>
          <a:xfrm>
            <a:off x="8998247" y="1642924"/>
            <a:ext cx="2747811" cy="990680"/>
          </a:xfrm>
          <a:prstGeom prst="rect">
            <a:avLst/>
          </a:prstGeom>
        </p:spPr>
      </p:pic>
      <p:sp>
        <p:nvSpPr>
          <p:cNvPr id="29" name="右箭头 28"/>
          <p:cNvSpPr/>
          <p:nvPr/>
        </p:nvSpPr>
        <p:spPr bwMode="auto">
          <a:xfrm>
            <a:off x="2549540" y="4482330"/>
            <a:ext cx="7018530" cy="19053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51904" name="右箭头 251903"/>
          <p:cNvSpPr/>
          <p:nvPr/>
        </p:nvSpPr>
        <p:spPr bwMode="auto">
          <a:xfrm>
            <a:off x="2668808" y="3296208"/>
            <a:ext cx="816512" cy="3083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5" name="右箭头 34"/>
          <p:cNvSpPr/>
          <p:nvPr/>
        </p:nvSpPr>
        <p:spPr bwMode="auto">
          <a:xfrm>
            <a:off x="2648930" y="5807496"/>
            <a:ext cx="816512" cy="30838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51905" name="下箭头 251904"/>
          <p:cNvSpPr/>
          <p:nvPr/>
        </p:nvSpPr>
        <p:spPr bwMode="auto">
          <a:xfrm>
            <a:off x="6431204" y="3993529"/>
            <a:ext cx="231290" cy="557565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51906" name="上箭头 251905"/>
          <p:cNvSpPr/>
          <p:nvPr/>
        </p:nvSpPr>
        <p:spPr bwMode="auto">
          <a:xfrm>
            <a:off x="6437482" y="4658825"/>
            <a:ext cx="225012" cy="584844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51907" name="右箭头 251906"/>
          <p:cNvSpPr/>
          <p:nvPr/>
        </p:nvSpPr>
        <p:spPr bwMode="auto">
          <a:xfrm>
            <a:off x="6573078" y="4336558"/>
            <a:ext cx="3021496" cy="4592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51909" name="梯形 251908"/>
          <p:cNvSpPr/>
          <p:nvPr/>
        </p:nvSpPr>
        <p:spPr bwMode="auto">
          <a:xfrm rot="16200000">
            <a:off x="6341153" y="4385775"/>
            <a:ext cx="312621" cy="373157"/>
          </a:xfrm>
          <a:prstGeom prst="trapezoi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3" name="图片 22" descr="../../Pictures/Snip20170710_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94" y="2698086"/>
            <a:ext cx="2999538" cy="116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图片 24" descr="../../Pictures/Snip20170710_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15" y="5472583"/>
            <a:ext cx="3033644" cy="1049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81" y="4143879"/>
            <a:ext cx="1859222" cy="22790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4" y="2932729"/>
            <a:ext cx="2100174" cy="34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9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dirty="0" smtClean="0">
                <a:latin typeface="微软雅黑" charset="0"/>
                <a:ea typeface="微软雅黑" charset="0"/>
              </a:rPr>
              <a:t>模型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参数</a:t>
            </a:r>
            <a:endParaRPr dirty="0">
              <a:latin typeface="微软雅黑" charset="0"/>
              <a:ea typeface="微软雅黑" charset="0"/>
            </a:endParaRPr>
          </a:p>
        </p:txBody>
      </p:sp>
      <p:sp>
        <p:nvSpPr>
          <p:cNvPr id="254978" name="矩形 5"/>
          <p:cNvSpPr>
            <a:spLocks noChangeArrowheads="1"/>
          </p:cNvSpPr>
          <p:nvPr/>
        </p:nvSpPr>
        <p:spPr bwMode="auto">
          <a:xfrm>
            <a:off x="636588" y="1847850"/>
            <a:ext cx="472281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lvl="1" eaLnBrk="1" hangingPunct="1"/>
            <a:r>
              <a:rPr lang="zh-CN" altLang="en-US" sz="2000" b="1" dirty="0">
                <a:solidFill>
                  <a:srgbClr val="09405E"/>
                </a:solidFill>
                <a:latin typeface="Segoe UI" charset="0"/>
              </a:rPr>
              <a:t>特点</a:t>
            </a:r>
            <a:endParaRPr lang="en-US" altLang="zh-CN" sz="2000" b="1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/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gradient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boosting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 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泛化能力强，可非线性回归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迭代：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endParaRPr lang="en-US" altLang="zh-CN" sz="1600" dirty="0"/>
          </a:p>
        </p:txBody>
      </p:sp>
      <p:sp>
        <p:nvSpPr>
          <p:cNvPr id="254979" name="矩形 6"/>
          <p:cNvSpPr>
            <a:spLocks noChangeArrowheads="1"/>
          </p:cNvSpPr>
          <p:nvPr/>
        </p:nvSpPr>
        <p:spPr bwMode="auto">
          <a:xfrm>
            <a:off x="620713" y="4000500"/>
            <a:ext cx="5021262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lvl="1" eaLnBrk="1" hangingPunct="1"/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参数</a:t>
            </a:r>
            <a:endParaRPr lang="en-US" altLang="zh-CN" sz="2000" b="1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/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l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err="1" smtClean="0">
                <a:solidFill>
                  <a:srgbClr val="09405E"/>
                </a:solidFill>
                <a:latin typeface="Segoe UI" charset="0"/>
              </a:rPr>
              <a:t>n_estimators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、</a:t>
            </a:r>
            <a:r>
              <a:rPr lang="en-US" altLang="zh-CN" dirty="0" err="1" smtClean="0">
                <a:solidFill>
                  <a:srgbClr val="09405E"/>
                </a:solidFill>
                <a:latin typeface="Segoe UI" charset="0"/>
              </a:rPr>
              <a:t>learning_rate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l"/>
            </a:pP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l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err="1" smtClean="0">
                <a:solidFill>
                  <a:srgbClr val="09405E"/>
                </a:solidFill>
                <a:latin typeface="Segoe UI" charset="0"/>
              </a:rPr>
              <a:t>maxdepth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、</a:t>
            </a:r>
            <a:r>
              <a:rPr lang="en-US" altLang="zh-CN" dirty="0" err="1" smtClean="0">
                <a:solidFill>
                  <a:srgbClr val="09405E"/>
                </a:solidFill>
                <a:latin typeface="Segoe UI" charset="0"/>
              </a:rPr>
              <a:t>min_samples_leaf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254983" name="文本框 1"/>
          <p:cNvSpPr txBox="1">
            <a:spLocks noChangeArrowheads="1"/>
          </p:cNvSpPr>
          <p:nvPr/>
        </p:nvSpPr>
        <p:spPr bwMode="auto">
          <a:xfrm>
            <a:off x="620713" y="1133475"/>
            <a:ext cx="2389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en-US" altLang="zh-CN" sz="2800" b="1" dirty="0" smtClean="0">
                <a:solidFill>
                  <a:srgbClr val="09405E"/>
                </a:solidFill>
              </a:rPr>
              <a:t>GBDT</a:t>
            </a:r>
            <a:endParaRPr lang="zh-CN" altLang="en-US" sz="2800" b="1" dirty="0">
              <a:solidFill>
                <a:srgbClr val="09405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415" y="1395412"/>
            <a:ext cx="3987108" cy="4279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853" y="2297540"/>
            <a:ext cx="1676400" cy="393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35" y="3468517"/>
            <a:ext cx="4406900" cy="469900"/>
          </a:xfrm>
          <a:prstGeom prst="rect">
            <a:avLst/>
          </a:prstGeom>
        </p:spPr>
      </p:pic>
      <p:cxnSp>
        <p:nvCxnSpPr>
          <p:cNvPr id="8" name="直线箭头连接符 7"/>
          <p:cNvCxnSpPr>
            <a:stCxn id="4" idx="2"/>
          </p:cNvCxnSpPr>
          <p:nvPr/>
        </p:nvCxnSpPr>
        <p:spPr bwMode="auto">
          <a:xfrm>
            <a:off x="5060053" y="2691240"/>
            <a:ext cx="0" cy="777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794806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dirty="0" smtClean="0">
                <a:latin typeface="微软雅黑" charset="0"/>
                <a:ea typeface="微软雅黑" charset="0"/>
              </a:rPr>
              <a:t>模型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参数</a:t>
            </a:r>
            <a:endParaRPr dirty="0">
              <a:latin typeface="微软雅黑" charset="0"/>
              <a:ea typeface="微软雅黑" charset="0"/>
            </a:endParaRPr>
          </a:p>
        </p:txBody>
      </p:sp>
      <p:sp>
        <p:nvSpPr>
          <p:cNvPr id="254978" name="矩形 5"/>
          <p:cNvSpPr>
            <a:spLocks noChangeArrowheads="1"/>
          </p:cNvSpPr>
          <p:nvPr/>
        </p:nvSpPr>
        <p:spPr bwMode="auto">
          <a:xfrm>
            <a:off x="636588" y="1847850"/>
            <a:ext cx="47228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lvl="1" eaLnBrk="1" hangingPunct="1"/>
            <a:r>
              <a:rPr lang="zh-CN" altLang="en-US" sz="2000" b="1" dirty="0">
                <a:solidFill>
                  <a:srgbClr val="09405E"/>
                </a:solidFill>
                <a:latin typeface="Segoe UI" charset="0"/>
              </a:rPr>
              <a:t>特点</a:t>
            </a:r>
            <a:endParaRPr lang="en-US" altLang="zh-CN" sz="2000" b="1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/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对传统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GBDT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进行扩充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用到二阶导数，加入正则项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u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借鉴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RF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的列抽样，支持特征粒度的并行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endParaRPr lang="en-US" altLang="zh-CN" sz="1600" dirty="0"/>
          </a:p>
        </p:txBody>
      </p:sp>
      <p:sp>
        <p:nvSpPr>
          <p:cNvPr id="254979" name="矩形 6"/>
          <p:cNvSpPr>
            <a:spLocks noChangeArrowheads="1"/>
          </p:cNvSpPr>
          <p:nvPr/>
        </p:nvSpPr>
        <p:spPr bwMode="auto">
          <a:xfrm>
            <a:off x="620713" y="4000500"/>
            <a:ext cx="5021262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lvl="1" eaLnBrk="1" hangingPunct="1"/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参数</a:t>
            </a:r>
            <a:endParaRPr lang="en-US" altLang="zh-CN" sz="2000" b="1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/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l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lambda,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eta,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gamma,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l"/>
            </a:pP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marL="0" lvl="1" eaLnBrk="1" hangingPunct="1">
              <a:buFont typeface="Wingdings" charset="2"/>
              <a:buChar char="l"/>
            </a:pPr>
            <a:r>
              <a:rPr lang="zh-CN" altLang="en-US" dirty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dirty="0" err="1" smtClean="0">
                <a:solidFill>
                  <a:srgbClr val="09405E"/>
                </a:solidFill>
                <a:latin typeface="Segoe UI" charset="0"/>
              </a:rPr>
              <a:t>maxdepth</a:t>
            </a:r>
            <a:r>
              <a:rPr lang="en-US" altLang="zh-CN" dirty="0" smtClean="0">
                <a:solidFill>
                  <a:srgbClr val="09405E"/>
                </a:solidFill>
                <a:latin typeface="Segoe UI" charset="0"/>
              </a:rPr>
              <a:t>,</a:t>
            </a:r>
            <a:r>
              <a:rPr lang="zh-CN" altLang="en-US" dirty="0" smtClean="0">
                <a:solidFill>
                  <a:srgbClr val="09405E"/>
                </a:solidFill>
                <a:latin typeface="Segoe UI" charset="0"/>
              </a:rPr>
              <a:t> </a:t>
            </a:r>
            <a:endParaRPr lang="en-US" altLang="zh-CN" dirty="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endParaRPr lang="en-US" altLang="zh-CN" dirty="0"/>
          </a:p>
        </p:txBody>
      </p:sp>
      <p:sp>
        <p:nvSpPr>
          <p:cNvPr id="254983" name="文本框 1"/>
          <p:cNvSpPr txBox="1">
            <a:spLocks noChangeArrowheads="1"/>
          </p:cNvSpPr>
          <p:nvPr/>
        </p:nvSpPr>
        <p:spPr bwMode="auto">
          <a:xfrm>
            <a:off x="620713" y="1133475"/>
            <a:ext cx="2389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en-US" altLang="zh-CN" sz="2800" b="1" dirty="0" smtClean="0">
                <a:solidFill>
                  <a:srgbClr val="09405E"/>
                </a:solidFill>
              </a:rPr>
              <a:t>XGBoost</a:t>
            </a:r>
            <a:endParaRPr lang="zh-CN" altLang="en-US" sz="2800" b="1" dirty="0">
              <a:solidFill>
                <a:srgbClr val="09405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374" y="1264478"/>
            <a:ext cx="4114800" cy="46609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dirty="0" smtClean="0">
                <a:latin typeface="微软雅黑" charset="0"/>
                <a:ea typeface="微软雅黑" charset="0"/>
              </a:rPr>
              <a:t>模型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参数</a:t>
            </a:r>
            <a:endParaRPr dirty="0">
              <a:latin typeface="微软雅黑" charset="0"/>
              <a:ea typeface="微软雅黑" charset="0"/>
            </a:endParaRPr>
          </a:p>
        </p:txBody>
      </p:sp>
      <p:sp>
        <p:nvSpPr>
          <p:cNvPr id="252930" name="文本框 1"/>
          <p:cNvSpPr txBox="1">
            <a:spLocks noChangeArrowheads="1"/>
          </p:cNvSpPr>
          <p:nvPr/>
        </p:nvSpPr>
        <p:spPr bwMode="auto">
          <a:xfrm>
            <a:off x="620713" y="1133475"/>
            <a:ext cx="3402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en-US" altLang="zh-CN" sz="2800" b="1">
                <a:solidFill>
                  <a:srgbClr val="09405E"/>
                </a:solidFill>
              </a:rPr>
              <a:t>DNN</a:t>
            </a:r>
            <a:r>
              <a:rPr lang="zh-CN" altLang="en-US" sz="2800" b="1">
                <a:solidFill>
                  <a:srgbClr val="09405E"/>
                </a:solidFill>
              </a:rPr>
              <a:t> </a:t>
            </a:r>
            <a:r>
              <a:rPr lang="en-US" altLang="zh-CN" sz="2800" b="1">
                <a:solidFill>
                  <a:srgbClr val="09405E"/>
                </a:solidFill>
              </a:rPr>
              <a:t>Regressor</a:t>
            </a:r>
            <a:endParaRPr lang="zh-CN" altLang="en-US" sz="2800" b="1">
              <a:solidFill>
                <a:srgbClr val="09405E"/>
              </a:solidFill>
            </a:endParaRPr>
          </a:p>
        </p:txBody>
      </p:sp>
      <p:pic>
        <p:nvPicPr>
          <p:cNvPr id="252931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754188"/>
            <a:ext cx="11917363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2932" name="组 10"/>
          <p:cNvGrpSpPr>
            <a:grpSpLocks/>
          </p:cNvGrpSpPr>
          <p:nvPr/>
        </p:nvGrpSpPr>
        <p:grpSpPr bwMode="auto">
          <a:xfrm>
            <a:off x="2865438" y="3257550"/>
            <a:ext cx="515937" cy="2651125"/>
            <a:chOff x="3124197" y="3144424"/>
            <a:chExt cx="517075" cy="2650501"/>
          </a:xfrm>
        </p:grpSpPr>
        <p:sp>
          <p:nvSpPr>
            <p:cNvPr id="252993" name="椭圆 4"/>
            <p:cNvSpPr>
              <a:spLocks noChangeArrowheads="1"/>
            </p:cNvSpPr>
            <p:nvPr/>
          </p:nvSpPr>
          <p:spPr bwMode="auto">
            <a:xfrm>
              <a:off x="3124197" y="3144424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94" name="椭圆 14"/>
            <p:cNvSpPr>
              <a:spLocks noChangeArrowheads="1"/>
            </p:cNvSpPr>
            <p:nvPr/>
          </p:nvSpPr>
          <p:spPr bwMode="auto">
            <a:xfrm>
              <a:off x="3124198" y="3698965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95" name="椭圆 15"/>
            <p:cNvSpPr>
              <a:spLocks noChangeArrowheads="1"/>
            </p:cNvSpPr>
            <p:nvPr/>
          </p:nvSpPr>
          <p:spPr bwMode="auto">
            <a:xfrm>
              <a:off x="3124198" y="4236720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96" name="椭圆 16"/>
            <p:cNvSpPr>
              <a:spLocks noChangeArrowheads="1"/>
            </p:cNvSpPr>
            <p:nvPr/>
          </p:nvSpPr>
          <p:spPr bwMode="auto">
            <a:xfrm>
              <a:off x="3129643" y="4791261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97" name="椭圆 17"/>
            <p:cNvSpPr>
              <a:spLocks noChangeArrowheads="1"/>
            </p:cNvSpPr>
            <p:nvPr/>
          </p:nvSpPr>
          <p:spPr bwMode="auto">
            <a:xfrm>
              <a:off x="3124199" y="5329016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52933" name="组 8"/>
          <p:cNvGrpSpPr>
            <a:grpSpLocks/>
          </p:cNvGrpSpPr>
          <p:nvPr/>
        </p:nvGrpSpPr>
        <p:grpSpPr bwMode="auto">
          <a:xfrm>
            <a:off x="1965325" y="2751138"/>
            <a:ext cx="180975" cy="3046412"/>
            <a:chOff x="1977701" y="3073408"/>
            <a:chExt cx="320742" cy="3523646"/>
          </a:xfrm>
        </p:grpSpPr>
        <p:grpSp>
          <p:nvGrpSpPr>
            <p:cNvPr id="252975" name="组 7"/>
            <p:cNvGrpSpPr>
              <a:grpSpLocks/>
            </p:cNvGrpSpPr>
            <p:nvPr/>
          </p:nvGrpSpPr>
          <p:grpSpPr bwMode="auto">
            <a:xfrm>
              <a:off x="1993250" y="3073408"/>
              <a:ext cx="302081" cy="1131900"/>
              <a:chOff x="2095497" y="2712625"/>
              <a:chExt cx="503857" cy="2616392"/>
            </a:xfrm>
          </p:grpSpPr>
          <p:sp>
            <p:nvSpPr>
              <p:cNvPr id="252988" name="椭圆 18"/>
              <p:cNvSpPr>
                <a:spLocks noChangeArrowheads="1"/>
              </p:cNvSpPr>
              <p:nvPr/>
            </p:nvSpPr>
            <p:spPr bwMode="auto">
              <a:xfrm>
                <a:off x="2095497" y="2712625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9" name="椭圆 19"/>
              <p:cNvSpPr>
                <a:spLocks noChangeArrowheads="1"/>
              </p:cNvSpPr>
              <p:nvPr/>
            </p:nvSpPr>
            <p:spPr bwMode="auto">
              <a:xfrm>
                <a:off x="2095498" y="3267166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90" name="椭圆 20"/>
              <p:cNvSpPr>
                <a:spLocks noChangeArrowheads="1"/>
              </p:cNvSpPr>
              <p:nvPr/>
            </p:nvSpPr>
            <p:spPr bwMode="auto">
              <a:xfrm>
                <a:off x="2095498" y="3804921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91" name="椭圆 21"/>
              <p:cNvSpPr>
                <a:spLocks noChangeArrowheads="1"/>
              </p:cNvSpPr>
              <p:nvPr/>
            </p:nvSpPr>
            <p:spPr bwMode="auto">
              <a:xfrm>
                <a:off x="2100943" y="4359462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92" name="椭圆 22"/>
              <p:cNvSpPr>
                <a:spLocks noChangeArrowheads="1"/>
              </p:cNvSpPr>
              <p:nvPr/>
            </p:nvSpPr>
            <p:spPr bwMode="auto">
              <a:xfrm>
                <a:off x="2095499" y="4897217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252976" name="组 33"/>
            <p:cNvGrpSpPr>
              <a:grpSpLocks/>
            </p:cNvGrpSpPr>
            <p:nvPr/>
          </p:nvGrpSpPr>
          <p:grpSpPr bwMode="auto">
            <a:xfrm>
              <a:off x="1996362" y="4252173"/>
              <a:ext cx="302081" cy="1131900"/>
              <a:chOff x="2095497" y="2712625"/>
              <a:chExt cx="503857" cy="2616392"/>
            </a:xfrm>
          </p:grpSpPr>
          <p:sp>
            <p:nvSpPr>
              <p:cNvPr id="252983" name="椭圆 34"/>
              <p:cNvSpPr>
                <a:spLocks noChangeArrowheads="1"/>
              </p:cNvSpPr>
              <p:nvPr/>
            </p:nvSpPr>
            <p:spPr bwMode="auto">
              <a:xfrm>
                <a:off x="2095497" y="2712625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4" name="椭圆 35"/>
              <p:cNvSpPr>
                <a:spLocks noChangeArrowheads="1"/>
              </p:cNvSpPr>
              <p:nvPr/>
            </p:nvSpPr>
            <p:spPr bwMode="auto">
              <a:xfrm>
                <a:off x="2095498" y="3267166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5" name="椭圆 36"/>
              <p:cNvSpPr>
                <a:spLocks noChangeArrowheads="1"/>
              </p:cNvSpPr>
              <p:nvPr/>
            </p:nvSpPr>
            <p:spPr bwMode="auto">
              <a:xfrm>
                <a:off x="2095498" y="3804921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6" name="椭圆 37"/>
              <p:cNvSpPr>
                <a:spLocks noChangeArrowheads="1"/>
              </p:cNvSpPr>
              <p:nvPr/>
            </p:nvSpPr>
            <p:spPr bwMode="auto">
              <a:xfrm>
                <a:off x="2100943" y="4359462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7" name="椭圆 38"/>
              <p:cNvSpPr>
                <a:spLocks noChangeArrowheads="1"/>
              </p:cNvSpPr>
              <p:nvPr/>
            </p:nvSpPr>
            <p:spPr bwMode="auto">
              <a:xfrm>
                <a:off x="2095499" y="4897217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252977" name="组 39"/>
            <p:cNvGrpSpPr>
              <a:grpSpLocks/>
            </p:cNvGrpSpPr>
            <p:nvPr/>
          </p:nvGrpSpPr>
          <p:grpSpPr bwMode="auto">
            <a:xfrm>
              <a:off x="1977701" y="5465154"/>
              <a:ext cx="302081" cy="1131900"/>
              <a:chOff x="2095497" y="2712625"/>
              <a:chExt cx="503857" cy="2616392"/>
            </a:xfrm>
          </p:grpSpPr>
          <p:sp>
            <p:nvSpPr>
              <p:cNvPr id="252978" name="椭圆 40"/>
              <p:cNvSpPr>
                <a:spLocks noChangeArrowheads="1"/>
              </p:cNvSpPr>
              <p:nvPr/>
            </p:nvSpPr>
            <p:spPr bwMode="auto">
              <a:xfrm>
                <a:off x="2095497" y="2712625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79" name="椭圆 41"/>
              <p:cNvSpPr>
                <a:spLocks noChangeArrowheads="1"/>
              </p:cNvSpPr>
              <p:nvPr/>
            </p:nvSpPr>
            <p:spPr bwMode="auto">
              <a:xfrm>
                <a:off x="2095498" y="3267166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0" name="椭圆 42"/>
              <p:cNvSpPr>
                <a:spLocks noChangeArrowheads="1"/>
              </p:cNvSpPr>
              <p:nvPr/>
            </p:nvSpPr>
            <p:spPr bwMode="auto">
              <a:xfrm>
                <a:off x="2095498" y="3804921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1" name="椭圆 43"/>
              <p:cNvSpPr>
                <a:spLocks noChangeArrowheads="1"/>
              </p:cNvSpPr>
              <p:nvPr/>
            </p:nvSpPr>
            <p:spPr bwMode="auto">
              <a:xfrm>
                <a:off x="2100943" y="4359462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252982" name="椭圆 44"/>
              <p:cNvSpPr>
                <a:spLocks noChangeArrowheads="1"/>
              </p:cNvSpPr>
              <p:nvPr/>
            </p:nvSpPr>
            <p:spPr bwMode="auto">
              <a:xfrm>
                <a:off x="2095499" y="4897217"/>
                <a:ext cx="498411" cy="4318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宋体" charset="0"/>
                  </a:defRPr>
                </a:lvl9pPr>
              </a:lstStyle>
              <a:p>
                <a:pPr>
                  <a:buFont typeface="Arial" charset="0"/>
                  <a:buNone/>
                </a:pPr>
                <a:endParaRPr lang="zh-CN" altLang="en-US"/>
              </a:p>
            </p:txBody>
          </p:sp>
        </p:grpSp>
      </p:grpSp>
      <p:grpSp>
        <p:nvGrpSpPr>
          <p:cNvPr id="252934" name="组 9"/>
          <p:cNvGrpSpPr>
            <a:grpSpLocks/>
          </p:cNvGrpSpPr>
          <p:nvPr/>
        </p:nvGrpSpPr>
        <p:grpSpPr bwMode="auto">
          <a:xfrm>
            <a:off x="1965325" y="5832475"/>
            <a:ext cx="168275" cy="598488"/>
            <a:chOff x="906623" y="4389120"/>
            <a:chExt cx="517074" cy="1558205"/>
          </a:xfrm>
        </p:grpSpPr>
        <p:sp>
          <p:nvSpPr>
            <p:cNvPr id="252972" name="椭圆 45"/>
            <p:cNvSpPr>
              <a:spLocks noChangeArrowheads="1"/>
            </p:cNvSpPr>
            <p:nvPr/>
          </p:nvSpPr>
          <p:spPr bwMode="auto">
            <a:xfrm>
              <a:off x="906623" y="4389120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73" name="椭圆 46"/>
            <p:cNvSpPr>
              <a:spLocks noChangeArrowheads="1"/>
            </p:cNvSpPr>
            <p:nvPr/>
          </p:nvSpPr>
          <p:spPr bwMode="auto">
            <a:xfrm>
              <a:off x="912068" y="4943661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74" name="椭圆 47"/>
            <p:cNvSpPr>
              <a:spLocks noChangeArrowheads="1"/>
            </p:cNvSpPr>
            <p:nvPr/>
          </p:nvSpPr>
          <p:spPr bwMode="auto">
            <a:xfrm>
              <a:off x="906624" y="5481416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52935" name="组 49"/>
          <p:cNvGrpSpPr>
            <a:grpSpLocks/>
          </p:cNvGrpSpPr>
          <p:nvPr/>
        </p:nvGrpSpPr>
        <p:grpSpPr bwMode="auto">
          <a:xfrm>
            <a:off x="5181600" y="3263900"/>
            <a:ext cx="517525" cy="2651125"/>
            <a:chOff x="3124197" y="3144424"/>
            <a:chExt cx="517075" cy="2650501"/>
          </a:xfrm>
        </p:grpSpPr>
        <p:sp>
          <p:nvSpPr>
            <p:cNvPr id="252967" name="椭圆 50"/>
            <p:cNvSpPr>
              <a:spLocks noChangeArrowheads="1"/>
            </p:cNvSpPr>
            <p:nvPr/>
          </p:nvSpPr>
          <p:spPr bwMode="auto">
            <a:xfrm>
              <a:off x="3124197" y="3144424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68" name="椭圆 51"/>
            <p:cNvSpPr>
              <a:spLocks noChangeArrowheads="1"/>
            </p:cNvSpPr>
            <p:nvPr/>
          </p:nvSpPr>
          <p:spPr bwMode="auto">
            <a:xfrm>
              <a:off x="3124198" y="3698965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69" name="椭圆 52"/>
            <p:cNvSpPr>
              <a:spLocks noChangeArrowheads="1"/>
            </p:cNvSpPr>
            <p:nvPr/>
          </p:nvSpPr>
          <p:spPr bwMode="auto">
            <a:xfrm>
              <a:off x="3124198" y="4236720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70" name="椭圆 53"/>
            <p:cNvSpPr>
              <a:spLocks noChangeArrowheads="1"/>
            </p:cNvSpPr>
            <p:nvPr/>
          </p:nvSpPr>
          <p:spPr bwMode="auto">
            <a:xfrm>
              <a:off x="3129643" y="4791261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71" name="椭圆 54"/>
            <p:cNvSpPr>
              <a:spLocks noChangeArrowheads="1"/>
            </p:cNvSpPr>
            <p:nvPr/>
          </p:nvSpPr>
          <p:spPr bwMode="auto">
            <a:xfrm>
              <a:off x="3124199" y="5329016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52936" name="组 55"/>
          <p:cNvGrpSpPr>
            <a:grpSpLocks/>
          </p:cNvGrpSpPr>
          <p:nvPr/>
        </p:nvGrpSpPr>
        <p:grpSpPr bwMode="auto">
          <a:xfrm>
            <a:off x="4022725" y="3257550"/>
            <a:ext cx="517525" cy="2651125"/>
            <a:chOff x="3124197" y="3144424"/>
            <a:chExt cx="517075" cy="2650501"/>
          </a:xfrm>
        </p:grpSpPr>
        <p:sp>
          <p:nvSpPr>
            <p:cNvPr id="252962" name="椭圆 56"/>
            <p:cNvSpPr>
              <a:spLocks noChangeArrowheads="1"/>
            </p:cNvSpPr>
            <p:nvPr/>
          </p:nvSpPr>
          <p:spPr bwMode="auto">
            <a:xfrm>
              <a:off x="3124197" y="3144424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63" name="椭圆 57"/>
            <p:cNvSpPr>
              <a:spLocks noChangeArrowheads="1"/>
            </p:cNvSpPr>
            <p:nvPr/>
          </p:nvSpPr>
          <p:spPr bwMode="auto">
            <a:xfrm>
              <a:off x="3124198" y="3698965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64" name="椭圆 58"/>
            <p:cNvSpPr>
              <a:spLocks noChangeArrowheads="1"/>
            </p:cNvSpPr>
            <p:nvPr/>
          </p:nvSpPr>
          <p:spPr bwMode="auto">
            <a:xfrm>
              <a:off x="3124198" y="4236720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65" name="椭圆 59"/>
            <p:cNvSpPr>
              <a:spLocks noChangeArrowheads="1"/>
            </p:cNvSpPr>
            <p:nvPr/>
          </p:nvSpPr>
          <p:spPr bwMode="auto">
            <a:xfrm>
              <a:off x="3129643" y="4791261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52966" name="椭圆 60"/>
            <p:cNvSpPr>
              <a:spLocks noChangeArrowheads="1"/>
            </p:cNvSpPr>
            <p:nvPr/>
          </p:nvSpPr>
          <p:spPr bwMode="auto">
            <a:xfrm>
              <a:off x="3124199" y="5329016"/>
              <a:ext cx="511629" cy="46590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/>
            </a:p>
          </p:txBody>
        </p:sp>
      </p:grpSp>
      <p:sp>
        <p:nvSpPr>
          <p:cNvPr id="252937" name="椭圆 48"/>
          <p:cNvSpPr>
            <a:spLocks noChangeArrowheads="1"/>
          </p:cNvSpPr>
          <p:nvPr/>
        </p:nvSpPr>
        <p:spPr bwMode="auto">
          <a:xfrm>
            <a:off x="6543675" y="4175125"/>
            <a:ext cx="777875" cy="7397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cxnSp>
        <p:nvCxnSpPr>
          <p:cNvPr id="252938" name="直线箭头连接符 62"/>
          <p:cNvCxnSpPr>
            <a:cxnSpLocks noChangeShapeType="1"/>
            <a:stCxn id="252967" idx="6"/>
            <a:endCxn id="252937" idx="2"/>
          </p:cNvCxnSpPr>
          <p:nvPr/>
        </p:nvCxnSpPr>
        <p:spPr bwMode="auto">
          <a:xfrm>
            <a:off x="5694363" y="3497263"/>
            <a:ext cx="849312" cy="10477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39" name="直线箭头连接符 36865"/>
          <p:cNvCxnSpPr>
            <a:cxnSpLocks noChangeShapeType="1"/>
            <a:stCxn id="252968" idx="6"/>
            <a:endCxn id="252937" idx="2"/>
          </p:cNvCxnSpPr>
          <p:nvPr/>
        </p:nvCxnSpPr>
        <p:spPr bwMode="auto">
          <a:xfrm>
            <a:off x="5694363" y="4051300"/>
            <a:ext cx="849312" cy="4937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40" name="直线箭头连接符 36867"/>
          <p:cNvCxnSpPr>
            <a:cxnSpLocks noChangeShapeType="1"/>
            <a:stCxn id="252969" idx="6"/>
            <a:endCxn id="252937" idx="2"/>
          </p:cNvCxnSpPr>
          <p:nvPr/>
        </p:nvCxnSpPr>
        <p:spPr bwMode="auto">
          <a:xfrm flipV="1">
            <a:off x="5694363" y="4545013"/>
            <a:ext cx="849312" cy="444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41" name="直线箭头连接符 36869"/>
          <p:cNvCxnSpPr>
            <a:cxnSpLocks noChangeShapeType="1"/>
            <a:stCxn id="252970" idx="6"/>
            <a:endCxn id="252937" idx="2"/>
          </p:cNvCxnSpPr>
          <p:nvPr/>
        </p:nvCxnSpPr>
        <p:spPr bwMode="auto">
          <a:xfrm flipV="1">
            <a:off x="5699125" y="4545013"/>
            <a:ext cx="844550" cy="598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42" name="直线箭头连接符 36872"/>
          <p:cNvCxnSpPr>
            <a:cxnSpLocks noChangeShapeType="1"/>
            <a:stCxn id="252971" idx="6"/>
            <a:endCxn id="252937" idx="2"/>
          </p:cNvCxnSpPr>
          <p:nvPr/>
        </p:nvCxnSpPr>
        <p:spPr bwMode="auto">
          <a:xfrm flipV="1">
            <a:off x="5694363" y="4545013"/>
            <a:ext cx="849312" cy="1136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2943" name="文本框 36873"/>
          <p:cNvSpPr txBox="1">
            <a:spLocks noChangeArrowheads="1"/>
          </p:cNvSpPr>
          <p:nvPr/>
        </p:nvSpPr>
        <p:spPr bwMode="auto">
          <a:xfrm>
            <a:off x="4646613" y="2874963"/>
            <a:ext cx="461962" cy="33401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1" lang="zh-CN" altLang="en-US"/>
              <a:t>     全                   连                      接 </a:t>
            </a:r>
          </a:p>
        </p:txBody>
      </p:sp>
      <p:sp>
        <p:nvSpPr>
          <p:cNvPr id="252944" name="文本框 74"/>
          <p:cNvSpPr txBox="1">
            <a:spLocks noChangeArrowheads="1"/>
          </p:cNvSpPr>
          <p:nvPr/>
        </p:nvSpPr>
        <p:spPr bwMode="auto">
          <a:xfrm>
            <a:off x="3451225" y="2879725"/>
            <a:ext cx="461963" cy="3338513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1" lang="zh-CN" altLang="en-US"/>
              <a:t>     全                   连                      接 </a:t>
            </a:r>
          </a:p>
        </p:txBody>
      </p:sp>
      <p:sp>
        <p:nvSpPr>
          <p:cNvPr id="252945" name="文本框 75"/>
          <p:cNvSpPr txBox="1">
            <a:spLocks noChangeArrowheads="1"/>
          </p:cNvSpPr>
          <p:nvPr/>
        </p:nvSpPr>
        <p:spPr bwMode="auto">
          <a:xfrm>
            <a:off x="2339975" y="2903538"/>
            <a:ext cx="461963" cy="3340100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1" lang="zh-CN" altLang="en-US"/>
              <a:t>     全                   连                      接 </a:t>
            </a:r>
          </a:p>
        </p:txBody>
      </p:sp>
      <p:cxnSp>
        <p:nvCxnSpPr>
          <p:cNvPr id="252946" name="直线箭头连接符 36875"/>
          <p:cNvCxnSpPr>
            <a:cxnSpLocks noChangeShapeType="1"/>
          </p:cNvCxnSpPr>
          <p:nvPr/>
        </p:nvCxnSpPr>
        <p:spPr bwMode="auto">
          <a:xfrm flipV="1">
            <a:off x="7281863" y="4573588"/>
            <a:ext cx="2714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77" name="文本框 36876"/>
          <p:cNvSpPr txBox="1"/>
          <p:nvPr/>
        </p:nvSpPr>
        <p:spPr>
          <a:xfrm>
            <a:off x="7596188" y="4359275"/>
            <a:ext cx="85248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>
                <a:latin typeface="+mj-lt"/>
                <a:ea typeface="+mj-ea"/>
              </a:rPr>
              <a:t>result</a:t>
            </a:r>
            <a:endParaRPr kumimoji="1" lang="zh-CN" altLang="en-US" dirty="0">
              <a:latin typeface="+mj-lt"/>
              <a:ea typeface="+mj-ea"/>
            </a:endParaRPr>
          </a:p>
        </p:txBody>
      </p:sp>
      <p:cxnSp>
        <p:nvCxnSpPr>
          <p:cNvPr id="252948" name="直线连接符 36878"/>
          <p:cNvCxnSpPr>
            <a:cxnSpLocks noChangeShapeType="1"/>
            <a:stCxn id="252937" idx="2"/>
          </p:cNvCxnSpPr>
          <p:nvPr/>
        </p:nvCxnSpPr>
        <p:spPr bwMode="auto">
          <a:xfrm>
            <a:off x="6543675" y="4545013"/>
            <a:ext cx="37623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49" name="直线连接符 36887"/>
          <p:cNvCxnSpPr>
            <a:cxnSpLocks noChangeShapeType="1"/>
            <a:endCxn id="252937" idx="7"/>
          </p:cNvCxnSpPr>
          <p:nvPr/>
        </p:nvCxnSpPr>
        <p:spPr bwMode="auto">
          <a:xfrm flipV="1">
            <a:off x="6919913" y="4283075"/>
            <a:ext cx="287337" cy="2619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89" name="文本框 36888"/>
          <p:cNvSpPr txBox="1"/>
          <p:nvPr/>
        </p:nvSpPr>
        <p:spPr>
          <a:xfrm>
            <a:off x="6680200" y="5064125"/>
            <a:ext cx="8731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1600" dirty="0">
                <a:latin typeface="+mj-lt"/>
                <a:ea typeface="+mj-ea"/>
              </a:rPr>
              <a:t>ReLU</a:t>
            </a:r>
            <a:endParaRPr kumimoji="1" lang="zh-CN" altLang="en-US" sz="1600" dirty="0">
              <a:latin typeface="+mj-lt"/>
              <a:ea typeface="+mj-ea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108575" y="6235700"/>
            <a:ext cx="87312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1600" dirty="0">
                <a:latin typeface="+mj-lt"/>
                <a:ea typeface="+mj-ea"/>
              </a:rPr>
              <a:t>ReLU</a:t>
            </a:r>
            <a:endParaRPr kumimoji="1" lang="zh-CN" altLang="en-US" sz="1600" dirty="0">
              <a:latin typeface="+mj-lt"/>
              <a:ea typeface="+mj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3894138" y="6240463"/>
            <a:ext cx="873125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1600" dirty="0">
                <a:latin typeface="+mj-lt"/>
                <a:ea typeface="+mj-ea"/>
              </a:rPr>
              <a:t>ReLU</a:t>
            </a:r>
            <a:endParaRPr kumimoji="1" lang="zh-CN" altLang="en-US" sz="1600" dirty="0">
              <a:latin typeface="+mj-lt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787650" y="6229350"/>
            <a:ext cx="873125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1600" dirty="0">
                <a:latin typeface="+mj-lt"/>
                <a:ea typeface="+mj-ea"/>
              </a:rPr>
              <a:t>ReLU</a:t>
            </a:r>
            <a:endParaRPr kumimoji="1" lang="zh-CN" altLang="en-US" sz="1600" dirty="0">
              <a:latin typeface="+mj-lt"/>
              <a:ea typeface="+mj-ea"/>
            </a:endParaRPr>
          </a:p>
        </p:txBody>
      </p:sp>
      <p:sp>
        <p:nvSpPr>
          <p:cNvPr id="36891" name="文本框 36890"/>
          <p:cNvSpPr txBox="1"/>
          <p:nvPr/>
        </p:nvSpPr>
        <p:spPr>
          <a:xfrm>
            <a:off x="280988" y="2819400"/>
            <a:ext cx="11985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dirty="0">
                <a:latin typeface="+mj-lt"/>
                <a:ea typeface="+mj-ea"/>
              </a:rPr>
              <a:t>Features</a:t>
            </a:r>
            <a:endParaRPr kumimoji="1" lang="zh-CN" altLang="en-US" dirty="0">
              <a:latin typeface="+mj-lt"/>
              <a:ea typeface="+mj-ea"/>
            </a:endParaRPr>
          </a:p>
        </p:txBody>
      </p:sp>
      <p:cxnSp>
        <p:nvCxnSpPr>
          <p:cNvPr id="252955" name="直线箭头连接符 36892"/>
          <p:cNvCxnSpPr>
            <a:cxnSpLocks noChangeShapeType="1"/>
          </p:cNvCxnSpPr>
          <p:nvPr/>
        </p:nvCxnSpPr>
        <p:spPr bwMode="auto">
          <a:xfrm flipV="1">
            <a:off x="1314450" y="2874963"/>
            <a:ext cx="566738" cy="130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56" name="直线箭头连接符 36894"/>
          <p:cNvCxnSpPr>
            <a:cxnSpLocks noChangeShapeType="1"/>
          </p:cNvCxnSpPr>
          <p:nvPr/>
        </p:nvCxnSpPr>
        <p:spPr bwMode="auto">
          <a:xfrm>
            <a:off x="1314450" y="3038475"/>
            <a:ext cx="473075" cy="30956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文本框 64"/>
          <p:cNvSpPr txBox="1"/>
          <p:nvPr/>
        </p:nvSpPr>
        <p:spPr>
          <a:xfrm>
            <a:off x="6659563" y="2698750"/>
            <a:ext cx="14224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dirty="0">
                <a:latin typeface="+mj-lt"/>
                <a:ea typeface="+mj-ea"/>
              </a:rPr>
              <a:t>Hidden</a:t>
            </a:r>
            <a:r>
              <a:rPr kumimoji="1" lang="zh-CN" altLang="en-US" dirty="0">
                <a:latin typeface="+mj-lt"/>
                <a:ea typeface="+mj-ea"/>
              </a:rPr>
              <a:t> </a:t>
            </a:r>
            <a:r>
              <a:rPr kumimoji="1" lang="en-US" altLang="zh-CN" dirty="0">
                <a:latin typeface="+mj-lt"/>
                <a:ea typeface="+mj-ea"/>
              </a:rPr>
              <a:t>layer</a:t>
            </a:r>
            <a:endParaRPr kumimoji="1" lang="zh-CN" altLang="en-US" dirty="0">
              <a:latin typeface="+mj-lt"/>
              <a:ea typeface="+mj-ea"/>
            </a:endParaRPr>
          </a:p>
        </p:txBody>
      </p:sp>
      <p:cxnSp>
        <p:nvCxnSpPr>
          <p:cNvPr id="252958" name="直线箭头连接符 66"/>
          <p:cNvCxnSpPr>
            <a:cxnSpLocks noChangeShapeType="1"/>
            <a:stCxn id="65" idx="1"/>
          </p:cNvCxnSpPr>
          <p:nvPr/>
        </p:nvCxnSpPr>
        <p:spPr bwMode="auto">
          <a:xfrm flipH="1">
            <a:off x="3376613" y="2882900"/>
            <a:ext cx="3282950" cy="276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959" name="直线箭头连接符 68"/>
          <p:cNvCxnSpPr>
            <a:cxnSpLocks noChangeShapeType="1"/>
            <a:stCxn id="65" idx="1"/>
          </p:cNvCxnSpPr>
          <p:nvPr/>
        </p:nvCxnSpPr>
        <p:spPr bwMode="auto">
          <a:xfrm flipH="1">
            <a:off x="5694363" y="2882900"/>
            <a:ext cx="965200" cy="3746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文本框 69"/>
          <p:cNvSpPr txBox="1"/>
          <p:nvPr/>
        </p:nvSpPr>
        <p:spPr>
          <a:xfrm>
            <a:off x="8812213" y="6045200"/>
            <a:ext cx="239871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dirty="0">
                <a:latin typeface="+mj-lt"/>
                <a:ea typeface="+mj-ea"/>
              </a:rPr>
              <a:t>RMSProp</a:t>
            </a:r>
            <a:r>
              <a:rPr kumimoji="1" lang="zh-CN" altLang="en-US" dirty="0">
                <a:latin typeface="+mj-lt"/>
                <a:ea typeface="+mj-ea"/>
              </a:rPr>
              <a:t> </a:t>
            </a:r>
            <a:r>
              <a:rPr kumimoji="1" lang="en-US" altLang="zh-CN" dirty="0">
                <a:latin typeface="+mj-lt"/>
                <a:ea typeface="+mj-ea"/>
              </a:rPr>
              <a:t>Optimizer</a:t>
            </a:r>
            <a:endParaRPr kumimoji="1" lang="zh-CN" altLang="en-US" dirty="0">
              <a:latin typeface="+mj-lt"/>
              <a:ea typeface="+mj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812213" y="6321425"/>
            <a:ext cx="18954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dirty="0">
                <a:latin typeface="+mj-lt"/>
                <a:ea typeface="+mj-ea"/>
              </a:rPr>
              <a:t>Batch</a:t>
            </a:r>
            <a:r>
              <a:rPr kumimoji="1" lang="zh-CN" altLang="en-US" dirty="0">
                <a:latin typeface="+mj-lt"/>
                <a:ea typeface="+mj-ea"/>
              </a:rPr>
              <a:t> </a:t>
            </a:r>
            <a:r>
              <a:rPr kumimoji="1" lang="en-US" altLang="zh-CN" dirty="0">
                <a:latin typeface="+mj-lt"/>
                <a:ea typeface="+mj-ea"/>
              </a:rPr>
              <a:t>size</a:t>
            </a:r>
            <a:r>
              <a:rPr kumimoji="1" lang="zh-CN" altLang="en-US" dirty="0">
                <a:latin typeface="+mj-lt"/>
                <a:ea typeface="+mj-ea"/>
              </a:rPr>
              <a:t> </a:t>
            </a:r>
            <a:r>
              <a:rPr kumimoji="1" lang="en-US" altLang="zh-CN" dirty="0">
                <a:latin typeface="+mj-lt"/>
                <a:ea typeface="+mj-ea"/>
              </a:rPr>
              <a:t>=</a:t>
            </a:r>
            <a:r>
              <a:rPr kumimoji="1" lang="zh-CN" altLang="en-US" dirty="0">
                <a:latin typeface="+mj-lt"/>
                <a:ea typeface="+mj-ea"/>
              </a:rPr>
              <a:t> </a:t>
            </a:r>
            <a:r>
              <a:rPr kumimoji="1" lang="en-US" altLang="zh-CN" dirty="0">
                <a:latin typeface="+mj-lt"/>
                <a:ea typeface="+mj-ea"/>
              </a:rPr>
              <a:t>10</a:t>
            </a:r>
            <a:endParaRPr kumimoji="1" lang="zh-CN" altLang="en-US" dirty="0">
              <a:latin typeface="+mj-lt"/>
              <a:ea typeface="+mj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6370637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模型改进 </a:t>
            </a:r>
            <a:r>
              <a:rPr lang="en-US" altLang="zh-CN">
                <a:latin typeface="微软雅黑" charset="0"/>
                <a:ea typeface="微软雅黑" charset="0"/>
              </a:rPr>
              <a:t>– </a:t>
            </a:r>
            <a:r>
              <a:rPr>
                <a:latin typeface="微软雅黑" charset="0"/>
                <a:ea typeface="微软雅黑" charset="0"/>
              </a:rPr>
              <a:t>自定义 </a:t>
            </a:r>
            <a:r>
              <a:rPr lang="en-US" altLang="zh-CN">
                <a:latin typeface="微软雅黑" charset="0"/>
                <a:ea typeface="微软雅黑" charset="0"/>
              </a:rPr>
              <a:t>loss</a:t>
            </a:r>
            <a:r>
              <a:rPr>
                <a:latin typeface="微软雅黑" charset="0"/>
                <a:ea typeface="微软雅黑" charset="0"/>
              </a:rPr>
              <a:t> </a:t>
            </a:r>
            <a:r>
              <a:rPr lang="en-US" altLang="zh-CN">
                <a:latin typeface="微软雅黑" charset="0"/>
                <a:ea typeface="微软雅黑" charset="0"/>
              </a:rPr>
              <a:t>function</a:t>
            </a:r>
            <a:endParaRPr>
              <a:latin typeface="微软雅黑" charset="0"/>
              <a:ea typeface="微软雅黑" charset="0"/>
            </a:endParaRPr>
          </a:p>
        </p:txBody>
      </p:sp>
      <p:sp>
        <p:nvSpPr>
          <p:cNvPr id="261122" name="矩形 11"/>
          <p:cNvSpPr>
            <a:spLocks noChangeArrowheads="1"/>
          </p:cNvSpPr>
          <p:nvPr/>
        </p:nvSpPr>
        <p:spPr bwMode="auto">
          <a:xfrm>
            <a:off x="725488" y="977900"/>
            <a:ext cx="10472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09405E"/>
                </a:solidFill>
                <a:latin typeface="Segoe UI" charset="0"/>
              </a:rPr>
              <a:t>评测函数：</a:t>
            </a:r>
            <a:r>
              <a:rPr lang="en-US" altLang="zh-CN" sz="2000">
                <a:solidFill>
                  <a:srgbClr val="09405E"/>
                </a:solidFill>
                <a:latin typeface="Segoe UI" charset="0"/>
              </a:rPr>
              <a:t>	</a:t>
            </a:r>
            <a:endParaRPr lang="zh-CN" altLang="en-US" sz="200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endParaRPr lang="en-US" altLang="zh-CN" sz="200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82563" y="1927225"/>
            <a:ext cx="10456862" cy="4062413"/>
          </a:xfrm>
          <a:prstGeom prst="roundRect">
            <a:avLst>
              <a:gd name="adj" fmla="val 1000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圆角矩形 58"/>
          <p:cNvSpPr/>
          <p:nvPr/>
        </p:nvSpPr>
        <p:spPr bwMode="auto">
          <a:xfrm>
            <a:off x="182563" y="6142038"/>
            <a:ext cx="11844337" cy="581025"/>
          </a:xfrm>
          <a:prstGeom prst="roundRect">
            <a:avLst>
              <a:gd name="adj" fmla="val 10000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6112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2000250"/>
            <a:ext cx="9982200" cy="382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1126" name="图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83366"/>
            <a:ext cx="3821113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533400" y="6278563"/>
            <a:ext cx="116586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dirty="0" smtClean="0">
                <a:solidFill>
                  <a:srgbClr val="09405E"/>
                </a:solidFill>
                <a:latin typeface="+mj-ea"/>
                <a:ea typeface="+mj-ea"/>
              </a:rPr>
              <a:t>XGBoost</a:t>
            </a:r>
            <a:r>
              <a:rPr kumimoji="1" lang="zh-CN" altLang="en-US" dirty="0" smtClean="0">
                <a:solidFill>
                  <a:srgbClr val="09405E"/>
                </a:solidFill>
                <a:latin typeface="+mj-ea"/>
                <a:ea typeface="+mj-ea"/>
              </a:rPr>
              <a:t>的</a:t>
            </a:r>
            <a:r>
              <a:rPr kumimoji="1" lang="zh-CN" altLang="en-US" dirty="0">
                <a:solidFill>
                  <a:srgbClr val="09405E"/>
                </a:solidFill>
                <a:latin typeface="+mj-ea"/>
                <a:ea typeface="+mj-ea"/>
              </a:rPr>
              <a:t>默认</a:t>
            </a:r>
            <a:r>
              <a:rPr kumimoji="1" lang="en-US" altLang="zh-CN" dirty="0">
                <a:solidFill>
                  <a:srgbClr val="09405E"/>
                </a:solidFill>
                <a:latin typeface="+mj-ea"/>
                <a:ea typeface="+mj-ea"/>
              </a:rPr>
              <a:t>loss</a:t>
            </a:r>
            <a:r>
              <a:rPr kumimoji="1" lang="zh-CN" altLang="en-US" dirty="0">
                <a:solidFill>
                  <a:srgbClr val="09405E"/>
                </a:solidFill>
                <a:latin typeface="+mj-ea"/>
                <a:ea typeface="+mj-ea"/>
              </a:rPr>
              <a:t> </a:t>
            </a:r>
            <a:r>
              <a:rPr kumimoji="1" lang="en-US" altLang="zh-CN" dirty="0">
                <a:solidFill>
                  <a:srgbClr val="09405E"/>
                </a:solidFill>
                <a:latin typeface="+mj-ea"/>
                <a:ea typeface="+mj-ea"/>
              </a:rPr>
              <a:t>function</a:t>
            </a:r>
            <a:r>
              <a:rPr kumimoji="1" lang="zh-CN" altLang="en-US" dirty="0">
                <a:solidFill>
                  <a:srgbClr val="09405E"/>
                </a:solidFill>
                <a:latin typeface="+mj-ea"/>
                <a:ea typeface="+mj-ea"/>
              </a:rPr>
              <a:t>为均方误差，将其修改为评测用的</a:t>
            </a:r>
            <a:r>
              <a:rPr kumimoji="1" lang="en-US" altLang="zh-CN" dirty="0">
                <a:solidFill>
                  <a:srgbClr val="09405E"/>
                </a:solidFill>
                <a:latin typeface="+mj-ea"/>
                <a:ea typeface="+mj-ea"/>
              </a:rPr>
              <a:t>MAPE,</a:t>
            </a:r>
            <a:r>
              <a:rPr kumimoji="1" lang="zh-CN" altLang="en-US" dirty="0">
                <a:solidFill>
                  <a:srgbClr val="09405E"/>
                </a:solidFill>
                <a:latin typeface="+mj-ea"/>
                <a:ea typeface="+mj-ea"/>
              </a:rPr>
              <a:t> 考虑</a:t>
            </a:r>
            <a:r>
              <a:rPr kumimoji="1" lang="en-US" altLang="zh-CN" dirty="0">
                <a:solidFill>
                  <a:srgbClr val="09405E"/>
                </a:solidFill>
                <a:latin typeface="+mj-ea"/>
                <a:ea typeface="+mj-ea"/>
              </a:rPr>
              <a:t>MAPE</a:t>
            </a:r>
            <a:r>
              <a:rPr kumimoji="1" lang="zh-CN" altLang="en-US" dirty="0">
                <a:solidFill>
                  <a:srgbClr val="09405E"/>
                </a:solidFill>
                <a:latin typeface="+mj-ea"/>
                <a:ea typeface="+mj-ea"/>
              </a:rPr>
              <a:t>不可导，故采用其平方形式</a:t>
            </a:r>
          </a:p>
        </p:txBody>
      </p:sp>
      <p:sp>
        <p:nvSpPr>
          <p:cNvPr id="2" name="圆角矩形 1"/>
          <p:cNvSpPr/>
          <p:nvPr/>
        </p:nvSpPr>
        <p:spPr bwMode="auto">
          <a:xfrm>
            <a:off x="3286539" y="883366"/>
            <a:ext cx="636104" cy="93345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6370637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模型改进 </a:t>
            </a:r>
            <a:r>
              <a:rPr lang="en-US" altLang="zh-CN">
                <a:latin typeface="微软雅黑" charset="0"/>
                <a:ea typeface="微软雅黑" charset="0"/>
              </a:rPr>
              <a:t>– Stacking</a:t>
            </a:r>
            <a:endParaRPr>
              <a:latin typeface="微软雅黑" charset="0"/>
              <a:ea typeface="微软雅黑" charset="0"/>
            </a:endParaRPr>
          </a:p>
        </p:txBody>
      </p:sp>
      <p:sp>
        <p:nvSpPr>
          <p:cNvPr id="263170" name="矩形 11"/>
          <p:cNvSpPr>
            <a:spLocks noChangeArrowheads="1"/>
          </p:cNvSpPr>
          <p:nvPr/>
        </p:nvSpPr>
        <p:spPr bwMode="auto">
          <a:xfrm>
            <a:off x="725488" y="977900"/>
            <a:ext cx="10472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9405E"/>
                </a:solidFill>
                <a:latin typeface="Segoe UI" charset="0"/>
              </a:rPr>
              <a:t>Stacking</a:t>
            </a:r>
            <a:r>
              <a:rPr lang="en-US" altLang="zh-CN" sz="2000" dirty="0">
                <a:solidFill>
                  <a:srgbClr val="09405E"/>
                </a:solidFill>
                <a:latin typeface="Segoe UI" charset="0"/>
              </a:rPr>
              <a:t>	</a:t>
            </a:r>
          </a:p>
          <a:p>
            <a:pPr eaLnBrk="1" hangingPunct="1"/>
            <a:r>
              <a:rPr lang="en-US" altLang="zh-CN" sz="2000" dirty="0">
                <a:solidFill>
                  <a:srgbClr val="09405E"/>
                </a:solidFill>
                <a:latin typeface="Segoe UI" charset="0"/>
              </a:rPr>
              <a:t>	              —— </a:t>
            </a:r>
            <a:r>
              <a:rPr lang="zh-CN" altLang="en-US" sz="2000" dirty="0">
                <a:solidFill>
                  <a:srgbClr val="09405E"/>
                </a:solidFill>
                <a:latin typeface="Segoe UI" charset="0"/>
              </a:rPr>
              <a:t>将多种分类器组合在一起来取得更好表现的一种集成学习模型</a:t>
            </a:r>
            <a:endParaRPr lang="en-US" altLang="zh-CN" sz="1600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263171" name="文本框 11"/>
          <p:cNvSpPr txBox="1">
            <a:spLocks noChangeArrowheads="1"/>
          </p:cNvSpPr>
          <p:nvPr/>
        </p:nvSpPr>
        <p:spPr bwMode="auto">
          <a:xfrm>
            <a:off x="2770188" y="1993900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zh-CN" altLang="en-US" sz="1600" b="1"/>
              <a:t>第一层</a:t>
            </a:r>
          </a:p>
        </p:txBody>
      </p: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655638" y="2347913"/>
            <a:ext cx="4827587" cy="1878012"/>
            <a:chOff x="655312" y="2347599"/>
            <a:chExt cx="4827924" cy="1878160"/>
          </a:xfrm>
        </p:grpSpPr>
        <p:sp>
          <p:nvSpPr>
            <p:cNvPr id="9" name="矩形 8"/>
            <p:cNvSpPr/>
            <p:nvPr/>
          </p:nvSpPr>
          <p:spPr>
            <a:xfrm>
              <a:off x="891866" y="3076318"/>
              <a:ext cx="712838" cy="633463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smtClean="0">
                  <a:solidFill>
                    <a:srgbClr val="FFFFFF"/>
                  </a:solidFill>
                </a:rPr>
                <a:t>训练集</a:t>
              </a:r>
            </a:p>
          </p:txBody>
        </p:sp>
        <p:sp>
          <p:nvSpPr>
            <p:cNvPr id="10" name="右箭头 9"/>
            <p:cNvSpPr/>
            <p:nvPr/>
          </p:nvSpPr>
          <p:spPr>
            <a:xfrm flipV="1">
              <a:off x="1771402" y="3330338"/>
              <a:ext cx="622343" cy="1254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55312" y="2347599"/>
              <a:ext cx="4827924" cy="1878160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62032" y="2450794"/>
              <a:ext cx="1198647" cy="20956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900" dirty="0" err="1" smtClean="0">
                  <a:solidFill>
                    <a:schemeClr val="bg1"/>
                  </a:solidFill>
                </a:rPr>
                <a:t>XGBoost</a:t>
              </a:r>
              <a:r>
                <a:rPr lang="zh-CN" altLang="en-US" sz="900" dirty="0" smtClean="0">
                  <a:solidFill>
                    <a:schemeClr val="bg1"/>
                  </a:solidFill>
                </a:rPr>
                <a:t>训练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2562032" y="2801660"/>
              <a:ext cx="1198647" cy="19527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</a:rPr>
                <a:t>GBDT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训练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562032" y="3847904"/>
              <a:ext cx="1198647" cy="23814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</a:rPr>
                <a:t>DNN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训练</a:t>
              </a:r>
            </a:p>
          </p:txBody>
        </p:sp>
        <p:sp>
          <p:nvSpPr>
            <p:cNvPr id="263215" name="文本框 15"/>
            <p:cNvSpPr txBox="1">
              <a:spLocks noChangeArrowheads="1"/>
            </p:cNvSpPr>
            <p:nvPr/>
          </p:nvSpPr>
          <p:spPr bwMode="auto">
            <a:xfrm>
              <a:off x="2940363" y="3067128"/>
              <a:ext cx="400110" cy="79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r>
                <a:rPr lang="en-US" altLang="zh-CN" sz="1400"/>
                <a:t>……</a:t>
              </a:r>
              <a:endParaRPr lang="zh-CN" altLang="en-US" sz="14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2562032" y="3463699"/>
              <a:ext cx="1198647" cy="234969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</a:rPr>
                <a:t>SVR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训练</a:t>
              </a:r>
            </a:p>
          </p:txBody>
        </p:sp>
        <p:sp>
          <p:nvSpPr>
            <p:cNvPr id="18" name="右箭头 17"/>
            <p:cNvSpPr/>
            <p:nvPr/>
          </p:nvSpPr>
          <p:spPr>
            <a:xfrm flipV="1">
              <a:off x="3805132" y="3330338"/>
              <a:ext cx="622343" cy="12383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19" name="矩形 18"/>
            <p:cNvSpPr/>
            <p:nvPr/>
          </p:nvSpPr>
          <p:spPr>
            <a:xfrm>
              <a:off x="4535433" y="3076318"/>
              <a:ext cx="744589" cy="711256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smtClean="0">
                  <a:solidFill>
                    <a:srgbClr val="FFFFFF"/>
                  </a:solidFill>
                </a:rPr>
                <a:t>第一层</a:t>
              </a:r>
              <a:endParaRPr lang="en-US" altLang="zh-CN" sz="1000" smtClean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000" smtClean="0">
                  <a:solidFill>
                    <a:srgbClr val="FFFFFF"/>
                  </a:solidFill>
                </a:rPr>
                <a:t>训练结果</a:t>
              </a:r>
            </a:p>
          </p:txBody>
        </p:sp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655638" y="4727575"/>
            <a:ext cx="4827587" cy="1887538"/>
            <a:chOff x="335747" y="4693759"/>
            <a:chExt cx="4827924" cy="1887356"/>
          </a:xfrm>
        </p:grpSpPr>
        <p:sp>
          <p:nvSpPr>
            <p:cNvPr id="22" name="矩形 21"/>
            <p:cNvSpPr/>
            <p:nvPr/>
          </p:nvSpPr>
          <p:spPr>
            <a:xfrm>
              <a:off x="572301" y="5352508"/>
              <a:ext cx="711250" cy="580969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smtClean="0">
                  <a:solidFill>
                    <a:srgbClr val="FFFFFF"/>
                  </a:solidFill>
                </a:rPr>
                <a:t>预测集</a:t>
              </a:r>
            </a:p>
          </p:txBody>
        </p:sp>
        <p:sp>
          <p:nvSpPr>
            <p:cNvPr id="23" name="右箭头 22"/>
            <p:cNvSpPr/>
            <p:nvPr/>
          </p:nvSpPr>
          <p:spPr>
            <a:xfrm flipV="1">
              <a:off x="1450250" y="5619183"/>
              <a:ext cx="622343" cy="11428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24" name="右箭头 23"/>
            <p:cNvSpPr/>
            <p:nvPr/>
          </p:nvSpPr>
          <p:spPr>
            <a:xfrm flipV="1">
              <a:off x="3517319" y="5644580"/>
              <a:ext cx="622343" cy="11428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249207" y="5411240"/>
              <a:ext cx="744590" cy="642876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000" smtClean="0">
                  <a:solidFill>
                    <a:srgbClr val="FFFFFF"/>
                  </a:solidFill>
                </a:rPr>
                <a:t>第一层</a:t>
              </a:r>
              <a:endParaRPr lang="en-US" altLang="zh-CN" sz="1000" smtClean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000" smtClean="0">
                  <a:solidFill>
                    <a:srgbClr val="FFFFFF"/>
                  </a:solidFill>
                </a:rPr>
                <a:t>预测结果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35747" y="4693759"/>
              <a:ext cx="4827924" cy="1887356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050"/>
            </a:p>
          </p:txBody>
        </p:sp>
        <p:sp>
          <p:nvSpPr>
            <p:cNvPr id="27" name="矩形 26"/>
            <p:cNvSpPr/>
            <p:nvPr/>
          </p:nvSpPr>
          <p:spPr>
            <a:xfrm>
              <a:off x="2221829" y="4911226"/>
              <a:ext cx="1198646" cy="19206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900" dirty="0" err="1" smtClean="0">
                  <a:solidFill>
                    <a:schemeClr val="bg1"/>
                  </a:solidFill>
                </a:rPr>
                <a:t>XGBoost</a:t>
              </a:r>
              <a:r>
                <a:rPr lang="zh-CN" altLang="en-US" sz="900" dirty="0" smtClean="0">
                  <a:solidFill>
                    <a:schemeClr val="bg1"/>
                  </a:solidFill>
                </a:rPr>
                <a:t>训练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2221829" y="5231870"/>
              <a:ext cx="1198646" cy="179370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</a:rPr>
                <a:t>GBDT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预测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21829" y="6192215"/>
              <a:ext cx="1198646" cy="21746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</a:rPr>
                <a:t>DNN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预测</a:t>
              </a:r>
            </a:p>
          </p:txBody>
        </p:sp>
        <p:sp>
          <p:nvSpPr>
            <p:cNvPr id="263207" name="文本框 29"/>
            <p:cNvSpPr txBox="1">
              <a:spLocks noChangeArrowheads="1"/>
            </p:cNvSpPr>
            <p:nvPr/>
          </p:nvSpPr>
          <p:spPr bwMode="auto">
            <a:xfrm>
              <a:off x="2642197" y="5475824"/>
              <a:ext cx="400110" cy="72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r>
                <a:rPr lang="en-US" altLang="zh-CN" sz="1400"/>
                <a:t>……</a:t>
              </a:r>
              <a:endParaRPr lang="zh-CN" altLang="en-US" sz="14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2221829" y="5839823"/>
              <a:ext cx="1198646" cy="21429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</a:rPr>
                <a:t>SVR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预测</a:t>
              </a:r>
            </a:p>
          </p:txBody>
        </p:sp>
      </p:grpSp>
      <p:grpSp>
        <p:nvGrpSpPr>
          <p:cNvPr id="61" name="组合 60"/>
          <p:cNvGrpSpPr>
            <a:grpSpLocks/>
          </p:cNvGrpSpPr>
          <p:nvPr/>
        </p:nvGrpSpPr>
        <p:grpSpPr bwMode="auto">
          <a:xfrm>
            <a:off x="5811838" y="2332038"/>
            <a:ext cx="4491037" cy="1898650"/>
            <a:chOff x="5811096" y="2331805"/>
            <a:chExt cx="4491317" cy="1899255"/>
          </a:xfrm>
        </p:grpSpPr>
        <p:sp>
          <p:nvSpPr>
            <p:cNvPr id="34" name="矩形 33"/>
            <p:cNvSpPr/>
            <p:nvPr/>
          </p:nvSpPr>
          <p:spPr>
            <a:xfrm>
              <a:off x="5914289" y="2516014"/>
              <a:ext cx="1152597" cy="652670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smtClean="0">
                  <a:solidFill>
                    <a:srgbClr val="FFFFFF"/>
                  </a:solidFill>
                </a:rPr>
                <a:t>第一层</a:t>
              </a:r>
              <a:endParaRPr lang="en-US" altLang="zh-CN" sz="1200" smtClean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200" smtClean="0">
                  <a:solidFill>
                    <a:srgbClr val="FFFFFF"/>
                  </a:solidFill>
                </a:rPr>
                <a:t>训练结果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914289" y="3451349"/>
              <a:ext cx="1152597" cy="7225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原有特征</a:t>
              </a:r>
              <a:endParaRPr lang="en-US" altLang="zh-CN" sz="1200" dirty="0" smtClean="0">
                <a:solidFill>
                  <a:srgbClr val="FFFFFF"/>
                </a:solidFill>
              </a:endParaRPr>
            </a:p>
            <a:p>
              <a:pPr algn="ctr">
                <a:defRPr/>
              </a:pPr>
              <a:endParaRPr lang="zh-CN" altLang="en-US" sz="12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右箭头 35"/>
            <p:cNvSpPr/>
            <p:nvPr/>
          </p:nvSpPr>
          <p:spPr>
            <a:xfrm rot="1648391" flipV="1">
              <a:off x="7082762" y="3092459"/>
              <a:ext cx="865242" cy="12704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7" name="右箭头 36"/>
            <p:cNvSpPr/>
            <p:nvPr/>
          </p:nvSpPr>
          <p:spPr>
            <a:xfrm rot="19616574" flipV="1">
              <a:off x="7063711" y="3651437"/>
              <a:ext cx="871592" cy="11592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8" name="右箭头 37"/>
            <p:cNvSpPr/>
            <p:nvPr/>
          </p:nvSpPr>
          <p:spPr>
            <a:xfrm flipV="1">
              <a:off x="7930540" y="3384652"/>
              <a:ext cx="790624" cy="12862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263196" name="文本框 38"/>
            <p:cNvSpPr txBox="1">
              <a:spLocks noChangeArrowheads="1"/>
            </p:cNvSpPr>
            <p:nvPr/>
          </p:nvSpPr>
          <p:spPr bwMode="auto">
            <a:xfrm>
              <a:off x="7896146" y="3147867"/>
              <a:ext cx="8609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r>
                <a:rPr lang="zh-CN" altLang="en-US" sz="1200"/>
                <a:t>特征拼接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8959304" y="3114691"/>
              <a:ext cx="904931" cy="67331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/>
                <a:t>GBDT</a:t>
              </a:r>
              <a:r>
                <a:rPr lang="zh-CN" altLang="en-US" sz="1200" dirty="0"/>
                <a:t>训练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811096" y="2331805"/>
              <a:ext cx="4491317" cy="1899255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</p:grpSp>
      <p:sp>
        <p:nvSpPr>
          <p:cNvPr id="263175" name="文本框 41"/>
          <p:cNvSpPr txBox="1">
            <a:spLocks noChangeArrowheads="1"/>
          </p:cNvSpPr>
          <p:nvPr/>
        </p:nvSpPr>
        <p:spPr bwMode="auto">
          <a:xfrm>
            <a:off x="7673975" y="1984375"/>
            <a:ext cx="1109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zh-CN" altLang="en-US" b="1"/>
              <a:t>第二层</a:t>
            </a:r>
          </a:p>
        </p:txBody>
      </p: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5811838" y="4725988"/>
            <a:ext cx="6032500" cy="1900237"/>
            <a:chOff x="5811095" y="4693758"/>
            <a:chExt cx="6033330" cy="1900084"/>
          </a:xfrm>
        </p:grpSpPr>
        <p:sp>
          <p:nvSpPr>
            <p:cNvPr id="44" name="矩形 43"/>
            <p:cNvSpPr/>
            <p:nvPr/>
          </p:nvSpPr>
          <p:spPr>
            <a:xfrm>
              <a:off x="5914296" y="5795394"/>
              <a:ext cx="1152684" cy="688920"/>
            </a:xfrm>
            <a:prstGeom prst="rect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smtClean="0">
                  <a:solidFill>
                    <a:srgbClr val="FFFFFF"/>
                  </a:solidFill>
                </a:rPr>
                <a:t>第一层</a:t>
              </a:r>
              <a:endParaRPr lang="en-US" altLang="zh-CN" sz="1200" smtClean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200" smtClean="0">
                  <a:solidFill>
                    <a:srgbClr val="FFFFFF"/>
                  </a:solidFill>
                </a:rPr>
                <a:t>预测结果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5914296" y="4801699"/>
              <a:ext cx="1152684" cy="7111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dirty="0" smtClean="0">
                  <a:solidFill>
                    <a:srgbClr val="FFFFFF"/>
                  </a:solidFill>
                </a:rPr>
                <a:t>原有特征</a:t>
              </a:r>
              <a:endParaRPr lang="en-US" altLang="zh-CN" sz="12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6" name="右箭头 45"/>
            <p:cNvSpPr/>
            <p:nvPr/>
          </p:nvSpPr>
          <p:spPr>
            <a:xfrm rot="1648391" flipV="1">
              <a:off x="7081270" y="5284260"/>
              <a:ext cx="865306" cy="133339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7" name="右箭头 46"/>
            <p:cNvSpPr/>
            <p:nvPr/>
          </p:nvSpPr>
          <p:spPr>
            <a:xfrm rot="19616574" flipV="1">
              <a:off x="7062217" y="5873175"/>
              <a:ext cx="871657" cy="123815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8" name="右箭头 47"/>
            <p:cNvSpPr/>
            <p:nvPr/>
          </p:nvSpPr>
          <p:spPr>
            <a:xfrm flipV="1">
              <a:off x="7929111" y="5592211"/>
              <a:ext cx="790684" cy="13492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263186" name="文本框 48"/>
            <p:cNvSpPr txBox="1">
              <a:spLocks noChangeArrowheads="1"/>
            </p:cNvSpPr>
            <p:nvPr/>
          </p:nvSpPr>
          <p:spPr bwMode="auto">
            <a:xfrm>
              <a:off x="7894755" y="5342067"/>
              <a:ext cx="8609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r>
                <a:rPr lang="zh-CN" altLang="en-US" sz="1200"/>
                <a:t>特征拼接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8959540" y="5306484"/>
              <a:ext cx="903412" cy="71114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/>
                <a:t>GBDT</a:t>
              </a:r>
              <a:r>
                <a:rPr lang="zh-CN" altLang="en-US" sz="1200" dirty="0"/>
                <a:t>预测</a:t>
              </a:r>
            </a:p>
          </p:txBody>
        </p:sp>
        <p:sp>
          <p:nvSpPr>
            <p:cNvPr id="51" name="右箭头 50"/>
            <p:cNvSpPr/>
            <p:nvPr/>
          </p:nvSpPr>
          <p:spPr>
            <a:xfrm flipV="1">
              <a:off x="10009023" y="5592211"/>
              <a:ext cx="790684" cy="13492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52" name="矩形 51"/>
            <p:cNvSpPr/>
            <p:nvPr/>
          </p:nvSpPr>
          <p:spPr>
            <a:xfrm>
              <a:off x="10941013" y="5282673"/>
              <a:ext cx="903412" cy="711143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smtClean="0">
                  <a:solidFill>
                    <a:srgbClr val="FFFFFF"/>
                  </a:solidFill>
                </a:rPr>
                <a:t>最终</a:t>
              </a:r>
              <a:endParaRPr lang="en-US" altLang="zh-CN" sz="1200" smtClean="0">
                <a:solidFill>
                  <a:srgbClr val="FFFFFF"/>
                </a:solidFill>
              </a:endParaRPr>
            </a:p>
            <a:p>
              <a:pPr algn="ctr">
                <a:defRPr/>
              </a:pPr>
              <a:r>
                <a:rPr lang="zh-CN" altLang="en-US" sz="1200" smtClean="0">
                  <a:solidFill>
                    <a:srgbClr val="FFFFFF"/>
                  </a:solidFill>
                </a:rPr>
                <a:t>预测结果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811095" y="4693758"/>
              <a:ext cx="4491655" cy="1900084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</p:grpSp>
      <p:sp>
        <p:nvSpPr>
          <p:cNvPr id="58" name="圆角矩形 57"/>
          <p:cNvSpPr/>
          <p:nvPr/>
        </p:nvSpPr>
        <p:spPr bwMode="auto">
          <a:xfrm>
            <a:off x="182563" y="1927225"/>
            <a:ext cx="10456862" cy="2471738"/>
          </a:xfrm>
          <a:prstGeom prst="roundRect">
            <a:avLst>
              <a:gd name="adj" fmla="val 1000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圆角矩形 58"/>
          <p:cNvSpPr/>
          <p:nvPr/>
        </p:nvSpPr>
        <p:spPr bwMode="auto">
          <a:xfrm>
            <a:off x="182563" y="4578350"/>
            <a:ext cx="11844337" cy="2144713"/>
          </a:xfrm>
          <a:prstGeom prst="roundRect">
            <a:avLst>
              <a:gd name="adj" fmla="val 10000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3179" name="文本框 59"/>
          <p:cNvSpPr txBox="1">
            <a:spLocks noChangeArrowheads="1"/>
          </p:cNvSpPr>
          <p:nvPr/>
        </p:nvSpPr>
        <p:spPr bwMode="auto">
          <a:xfrm>
            <a:off x="223838" y="2935288"/>
            <a:ext cx="247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zh-CN" altLang="en-US" sz="1600" b="1">
                <a:solidFill>
                  <a:srgbClr val="C00000"/>
                </a:solidFill>
              </a:rPr>
              <a:t>训练</a:t>
            </a:r>
          </a:p>
        </p:txBody>
      </p:sp>
      <p:sp>
        <p:nvSpPr>
          <p:cNvPr id="263180" name="文本框 61"/>
          <p:cNvSpPr txBox="1">
            <a:spLocks noChangeArrowheads="1"/>
          </p:cNvSpPr>
          <p:nvPr/>
        </p:nvSpPr>
        <p:spPr bwMode="auto">
          <a:xfrm>
            <a:off x="225425" y="5186363"/>
            <a:ext cx="246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lang="zh-CN" altLang="en-US" sz="1600" b="1">
                <a:solidFill>
                  <a:srgbClr val="09405E"/>
                </a:solidFill>
              </a:rPr>
              <a:t>预测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6370637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模型改进 </a:t>
            </a:r>
            <a:r>
              <a:rPr lang="en-US" altLang="zh-CN">
                <a:latin typeface="微软雅黑" charset="0"/>
                <a:ea typeface="微软雅黑" charset="0"/>
              </a:rPr>
              <a:t>– Stacking</a:t>
            </a:r>
            <a:endParaRPr>
              <a:latin typeface="微软雅黑" charset="0"/>
              <a:ea typeface="微软雅黑" charset="0"/>
            </a:endParaRPr>
          </a:p>
        </p:txBody>
      </p:sp>
      <p:sp>
        <p:nvSpPr>
          <p:cNvPr id="265218" name="矩形 11"/>
          <p:cNvSpPr>
            <a:spLocks noChangeArrowheads="1"/>
          </p:cNvSpPr>
          <p:nvPr/>
        </p:nvSpPr>
        <p:spPr bwMode="auto">
          <a:xfrm>
            <a:off x="725488" y="1188920"/>
            <a:ext cx="10472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000" b="1" dirty="0">
                <a:solidFill>
                  <a:srgbClr val="09405E"/>
                </a:solidFill>
                <a:latin typeface="Segoe UI" charset="0"/>
              </a:rPr>
              <a:t>Stacking</a:t>
            </a:r>
            <a:r>
              <a:rPr lang="en-US" altLang="zh-CN" sz="2000" dirty="0">
                <a:solidFill>
                  <a:srgbClr val="09405E"/>
                </a:solidFill>
                <a:latin typeface="Segoe UI" charset="0"/>
              </a:rPr>
              <a:t>	</a:t>
            </a:r>
          </a:p>
          <a:p>
            <a:pPr eaLnBrk="1" hangingPunct="1"/>
            <a:r>
              <a:rPr lang="en-US" altLang="zh-CN" sz="2000" dirty="0">
                <a:solidFill>
                  <a:srgbClr val="09405E"/>
                </a:solidFill>
                <a:latin typeface="Segoe UI" charset="0"/>
              </a:rPr>
              <a:t>	              —— </a:t>
            </a:r>
            <a:r>
              <a:rPr lang="en-US" altLang="zh-CN" sz="2000" dirty="0" smtClean="0">
                <a:solidFill>
                  <a:srgbClr val="09405E"/>
                </a:solidFill>
                <a:latin typeface="Segoe UI" charset="0"/>
              </a:rPr>
              <a:t>Stacking</a:t>
            </a:r>
            <a:r>
              <a:rPr lang="zh-CN" altLang="en-US" sz="2000" dirty="0" smtClean="0">
                <a:solidFill>
                  <a:srgbClr val="09405E"/>
                </a:solidFill>
                <a:latin typeface="Segoe UI" charset="0"/>
              </a:rPr>
              <a:t>第一层用到</a:t>
            </a:r>
            <a:r>
              <a:rPr lang="zh-CN" altLang="en-US" sz="2000" dirty="0">
                <a:solidFill>
                  <a:srgbClr val="09405E"/>
                </a:solidFill>
                <a:latin typeface="Segoe UI" charset="0"/>
              </a:rPr>
              <a:t>的</a:t>
            </a:r>
            <a:r>
              <a:rPr lang="zh-CN" altLang="en-US" sz="2000" dirty="0" smtClean="0">
                <a:solidFill>
                  <a:srgbClr val="09405E"/>
                </a:solidFill>
                <a:latin typeface="Segoe UI" charset="0"/>
              </a:rPr>
              <a:t>模型：</a:t>
            </a:r>
            <a:endParaRPr lang="en-US" altLang="zh-CN" sz="1600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82563" y="1927225"/>
            <a:ext cx="10456862" cy="2781300"/>
          </a:xfrm>
          <a:prstGeom prst="roundRect">
            <a:avLst>
              <a:gd name="adj" fmla="val 1000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圆角矩形 58"/>
          <p:cNvSpPr/>
          <p:nvPr/>
        </p:nvSpPr>
        <p:spPr bwMode="auto">
          <a:xfrm>
            <a:off x="182563" y="5364163"/>
            <a:ext cx="10456862" cy="900112"/>
          </a:xfrm>
          <a:prstGeom prst="roundRect">
            <a:avLst>
              <a:gd name="adj" fmla="val 10000"/>
            </a:avLst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6522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98675"/>
            <a:ext cx="9763125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5222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5557838"/>
            <a:ext cx="99155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523875" y="4640482"/>
            <a:ext cx="104727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endParaRPr lang="en-US" altLang="zh-CN" sz="2000" dirty="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r>
              <a:rPr lang="en-US" altLang="zh-CN" sz="2000" dirty="0">
                <a:solidFill>
                  <a:srgbClr val="09405E"/>
                </a:solidFill>
                <a:latin typeface="Segoe UI" charset="0"/>
              </a:rPr>
              <a:t>	              —— </a:t>
            </a:r>
            <a:r>
              <a:rPr lang="en-US" altLang="zh-CN" sz="2000" dirty="0" smtClean="0">
                <a:solidFill>
                  <a:srgbClr val="09405E"/>
                </a:solidFill>
                <a:latin typeface="Segoe UI" charset="0"/>
              </a:rPr>
              <a:t>Stacking</a:t>
            </a:r>
            <a:r>
              <a:rPr lang="zh-CN" altLang="en-US" sz="2000" dirty="0" smtClean="0">
                <a:solidFill>
                  <a:srgbClr val="09405E"/>
                </a:solidFill>
                <a:latin typeface="Segoe UI" charset="0"/>
              </a:rPr>
              <a:t>第二层用到</a:t>
            </a:r>
            <a:r>
              <a:rPr lang="zh-CN" altLang="en-US" sz="2000" dirty="0">
                <a:solidFill>
                  <a:srgbClr val="09405E"/>
                </a:solidFill>
                <a:latin typeface="Segoe UI" charset="0"/>
              </a:rPr>
              <a:t>的</a:t>
            </a:r>
            <a:r>
              <a:rPr lang="zh-CN" altLang="en-US" sz="2000" dirty="0" smtClean="0">
                <a:solidFill>
                  <a:srgbClr val="09405E"/>
                </a:solidFill>
                <a:latin typeface="Segoe UI" charset="0"/>
              </a:rPr>
              <a:t>模型：</a:t>
            </a:r>
            <a:endParaRPr lang="en-US" altLang="zh-CN" sz="1600" dirty="0">
              <a:solidFill>
                <a:srgbClr val="09405E"/>
              </a:solidFill>
              <a:latin typeface="Segoe UI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数据及模型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0" y="2513013"/>
            <a:ext cx="12192000" cy="381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191500" y="2246313"/>
            <a:ext cx="647700" cy="685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3</a:t>
            </a:r>
            <a:endParaRPr lang="zh-CN" altLang="en-US" sz="4000" b="1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8502650" y="2932113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518400" y="3684588"/>
            <a:ext cx="2120900" cy="124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rgbClr val="09405E"/>
                </a:solidFill>
              </a:rPr>
              <a:t>总结思考</a:t>
            </a:r>
            <a:endParaRPr lang="en-US" altLang="zh-CN" dirty="0" smtClean="0">
              <a:solidFill>
                <a:srgbClr val="094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2206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总结思考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969649" y="5657671"/>
            <a:ext cx="96039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1F4E79"/>
                </a:solidFill>
              </a:rPr>
              <a:t>未来：</a:t>
            </a:r>
            <a:endParaRPr lang="en-US" altLang="zh-CN" b="1" dirty="0">
              <a:solidFill>
                <a:srgbClr val="1F4E79"/>
              </a:solidFill>
            </a:endParaRPr>
          </a:p>
          <a:p>
            <a:pPr eaLnBrk="1" hangingPunct="1"/>
            <a:endParaRPr lang="en-US" altLang="zh-CN" b="1" dirty="0">
              <a:solidFill>
                <a:srgbClr val="1F4E79"/>
              </a:solidFill>
            </a:endParaRPr>
          </a:p>
          <a:p>
            <a:pPr eaLnBrk="1" hangingPunct="1">
              <a:buFontTx/>
              <a:buAutoNum type="arabicPeriod"/>
            </a:pPr>
            <a:r>
              <a:rPr lang="zh-CN" altLang="en-US" b="1" dirty="0" smtClean="0">
                <a:solidFill>
                  <a:srgbClr val="1F4E79"/>
                </a:solidFill>
              </a:rPr>
              <a:t>进一步提升数据处理能力      </a:t>
            </a:r>
            <a:r>
              <a:rPr lang="en-US" altLang="zh-CN" b="1" dirty="0" smtClean="0">
                <a:solidFill>
                  <a:srgbClr val="1F4E79"/>
                </a:solidFill>
              </a:rPr>
              <a:t>2.</a:t>
            </a:r>
            <a:r>
              <a:rPr lang="zh-CN" altLang="en-US" b="1" dirty="0" smtClean="0">
                <a:solidFill>
                  <a:srgbClr val="1F4E79"/>
                </a:solidFill>
              </a:rPr>
              <a:t>对理论进行更深入的研究      </a:t>
            </a:r>
            <a:r>
              <a:rPr lang="en-US" altLang="zh-CN" b="1" dirty="0" smtClean="0">
                <a:solidFill>
                  <a:srgbClr val="1F4E79"/>
                </a:solidFill>
              </a:rPr>
              <a:t>3.</a:t>
            </a:r>
            <a:r>
              <a:rPr lang="zh-CN" altLang="en-US" b="1" dirty="0" smtClean="0">
                <a:solidFill>
                  <a:srgbClr val="1F4E79"/>
                </a:solidFill>
              </a:rPr>
              <a:t>参加更多的比赛</a:t>
            </a:r>
            <a:endParaRPr lang="en-US" altLang="zh-CN" b="1" dirty="0">
              <a:solidFill>
                <a:srgbClr val="1F4E79"/>
              </a:solidFill>
            </a:endParaRPr>
          </a:p>
        </p:txBody>
      </p:sp>
      <p:sp>
        <p:nvSpPr>
          <p:cNvPr id="271364" name="圆角矩形 7"/>
          <p:cNvSpPr>
            <a:spLocks noChangeArrowheads="1"/>
          </p:cNvSpPr>
          <p:nvPr/>
        </p:nvSpPr>
        <p:spPr bwMode="auto">
          <a:xfrm>
            <a:off x="3267455" y="926009"/>
            <a:ext cx="2992057" cy="426417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EAB5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406711" y="5556528"/>
            <a:ext cx="11377457" cy="1259483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10" name="圆角矩形 9"/>
          <p:cNvSpPr>
            <a:spLocks noChangeArrowheads="1"/>
          </p:cNvSpPr>
          <p:nvPr/>
        </p:nvSpPr>
        <p:spPr bwMode="auto">
          <a:xfrm>
            <a:off x="6639305" y="926009"/>
            <a:ext cx="5144863" cy="426417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00B05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5" y="926009"/>
            <a:ext cx="2694281" cy="4496651"/>
          </a:xfrm>
          <a:prstGeom prst="rect">
            <a:avLst/>
          </a:prstGeom>
        </p:spPr>
      </p:pic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3762808" y="2110856"/>
            <a:ext cx="20013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1F4E79"/>
                </a:solidFill>
              </a:rPr>
              <a:t>考虑到计算资源及时间的限制，数据去除了稀疏部分，对评测结果</a:t>
            </a:r>
            <a:r>
              <a:rPr lang="zh-CN" altLang="en-US" b="1" smtClean="0">
                <a:solidFill>
                  <a:srgbClr val="1F4E79"/>
                </a:solidFill>
              </a:rPr>
              <a:t>造成一定影响</a:t>
            </a:r>
            <a:endParaRPr lang="en-US" altLang="zh-CN" b="1" dirty="0">
              <a:solidFill>
                <a:srgbClr val="1F4E79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049885" y="2110856"/>
            <a:ext cx="20013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rgbClr val="1F4E79"/>
                </a:solidFill>
              </a:rPr>
              <a:t>靠后的代理商异常值较多，带入预测会降低整体的预测能力，</a:t>
            </a:r>
            <a:r>
              <a:rPr lang="zh-CN" altLang="en-US" b="1" smtClean="0">
                <a:solidFill>
                  <a:srgbClr val="1F4E79"/>
                </a:solidFill>
              </a:rPr>
              <a:t>可以单独处理</a:t>
            </a:r>
            <a:endParaRPr lang="en-US" altLang="zh-CN" b="1" dirty="0">
              <a:solidFill>
                <a:srgbClr val="1F4E79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 smtClean="0">
                <a:latin typeface="微软雅黑" charset="0"/>
                <a:ea typeface="微软雅黑" charset="0"/>
              </a:rPr>
              <a:t>队员介绍</a:t>
            </a:r>
            <a:endParaRPr dirty="0"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0" y="2513013"/>
            <a:ext cx="12192000" cy="381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718551" y="2237838"/>
            <a:ext cx="647700" cy="6858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4000" b="1" dirty="0"/>
          </a:p>
        </p:txBody>
      </p:sp>
      <p:sp>
        <p:nvSpPr>
          <p:cNvPr id="6" name="椭圆 5"/>
          <p:cNvSpPr/>
          <p:nvPr/>
        </p:nvSpPr>
        <p:spPr>
          <a:xfrm>
            <a:off x="5451944" y="2237838"/>
            <a:ext cx="647700" cy="685800"/>
          </a:xfrm>
          <a:prstGeom prst="ellipse">
            <a:avLst/>
          </a:prstGeom>
          <a:solidFill>
            <a:srgbClr val="0A4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4000" b="1" dirty="0"/>
          </a:p>
        </p:txBody>
      </p:sp>
      <p:cxnSp>
        <p:nvCxnSpPr>
          <p:cNvPr id="8" name="直接连接符 7"/>
          <p:cNvCxnSpPr>
            <a:stCxn id="5" idx="4"/>
          </p:cNvCxnSpPr>
          <p:nvPr/>
        </p:nvCxnSpPr>
        <p:spPr>
          <a:xfrm>
            <a:off x="4042401" y="2923638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85778" y="3692723"/>
            <a:ext cx="1689100" cy="1244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杨道新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763094" y="2923638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7172637" y="2237838"/>
            <a:ext cx="647700" cy="685800"/>
          </a:xfrm>
          <a:prstGeom prst="ellipse">
            <a:avLst/>
          </a:prstGeom>
          <a:solidFill>
            <a:srgbClr val="0A4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4000" b="1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7483787" y="2923638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4"/>
          <p:cNvSpPr>
            <a:spLocks noChangeArrowheads="1"/>
          </p:cNvSpPr>
          <p:nvPr/>
        </p:nvSpPr>
        <p:spPr bwMode="auto">
          <a:xfrm>
            <a:off x="3172899" y="1970625"/>
            <a:ext cx="5171618" cy="436578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ED7D3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912507" y="3706813"/>
            <a:ext cx="1689100" cy="1244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石鹏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639237" y="3710143"/>
            <a:ext cx="1689100" cy="1244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徐胜伟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597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4" grpId="0" animBg="1"/>
      <p:bldP spid="29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2192"/>
            <a:ext cx="12268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4552950" y="1784350"/>
            <a:ext cx="3136900" cy="3238500"/>
          </a:xfrm>
          <a:prstGeom prst="ellipse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dirty="0"/>
          </a:p>
        </p:txBody>
      </p:sp>
      <p:sp>
        <p:nvSpPr>
          <p:cNvPr id="6" name="椭圆 5"/>
          <p:cNvSpPr/>
          <p:nvPr/>
        </p:nvSpPr>
        <p:spPr>
          <a:xfrm>
            <a:off x="4826000" y="2112963"/>
            <a:ext cx="2565400" cy="2590800"/>
          </a:xfrm>
          <a:prstGeom prst="ellipse">
            <a:avLst/>
          </a:prstGeom>
          <a:solidFill>
            <a:schemeClr val="tx1">
              <a:lumMod val="95000"/>
              <a:lumOff val="5000"/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b="1" dirty="0" smtClean="0">
                <a:solidFill>
                  <a:srgbClr val="FFFFFF"/>
                </a:solidFill>
              </a:rPr>
              <a:t>谢谢！</a:t>
            </a:r>
            <a:endParaRPr lang="en-US" altLang="zh-CN" sz="2400" b="1" dirty="0" smtClean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0675" y="2857500"/>
            <a:ext cx="3911600" cy="1092200"/>
          </a:xfrm>
          <a:prstGeom prst="rect">
            <a:avLst/>
          </a:prstGeom>
          <a:solidFill>
            <a:srgbClr val="367AB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rgbClr val="FFFFFF"/>
                </a:solidFill>
              </a:rPr>
              <a:t>他强任他强，清风拂山岗；</a:t>
            </a:r>
          </a:p>
        </p:txBody>
      </p:sp>
      <p:sp>
        <p:nvSpPr>
          <p:cNvPr id="8" name="矩形 7"/>
          <p:cNvSpPr/>
          <p:nvPr/>
        </p:nvSpPr>
        <p:spPr>
          <a:xfrm>
            <a:off x="4761198" y="485331"/>
            <a:ext cx="2719388" cy="1092200"/>
          </a:xfrm>
          <a:prstGeom prst="rect">
            <a:avLst/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野狼盟  </a:t>
            </a:r>
            <a:r>
              <a:rPr lang="en-US" altLang="zh-CN" b="1" dirty="0">
                <a:solidFill>
                  <a:schemeClr val="bg1"/>
                </a:solidFill>
              </a:rPr>
              <a:t>team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10525" y="2825632"/>
            <a:ext cx="4035425" cy="898525"/>
          </a:xfrm>
          <a:prstGeom prst="rect">
            <a:avLst/>
          </a:prstGeom>
          <a:solidFill>
            <a:srgbClr val="367AB9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Live</a:t>
            </a:r>
            <a:r>
              <a:rPr lang="zh-CN" altLang="en-US" dirty="0" smtClean="0">
                <a:solidFill>
                  <a:srgbClr val="FFFFFF"/>
                </a:solidFill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</a:rPr>
              <a:t>your</a:t>
            </a:r>
            <a:r>
              <a:rPr lang="zh-CN" altLang="en-US" dirty="0" smtClean="0">
                <a:solidFill>
                  <a:srgbClr val="FFFFFF"/>
                </a:solidFill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</a:rPr>
              <a:t>dream,</a:t>
            </a:r>
            <a:endParaRPr lang="zh-CN" altLang="en-US" dirty="0" smtClean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Share</a:t>
            </a:r>
            <a:r>
              <a:rPr lang="zh-CN" altLang="en-US" dirty="0" smtClean="0">
                <a:solidFill>
                  <a:srgbClr val="FFFFFF"/>
                </a:solidFill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</a:rPr>
              <a:t>your</a:t>
            </a:r>
            <a:r>
              <a:rPr lang="zh-CN" altLang="en-US" dirty="0" smtClean="0">
                <a:solidFill>
                  <a:srgbClr val="FFFFFF"/>
                </a:solidFill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</a:rPr>
              <a:t>passion</a:t>
            </a:r>
            <a:endParaRPr lang="zh-CN" altLang="en-US" dirty="0" smtClean="0">
              <a:solidFill>
                <a:srgbClr val="FFFFFF"/>
              </a:solidFill>
            </a:endParaRPr>
          </a:p>
        </p:txBody>
      </p:sp>
      <p:cxnSp>
        <p:nvCxnSpPr>
          <p:cNvPr id="11" name="直接连接符 10"/>
          <p:cNvCxnSpPr>
            <a:endCxn id="5" idx="2"/>
          </p:cNvCxnSpPr>
          <p:nvPr/>
        </p:nvCxnSpPr>
        <p:spPr>
          <a:xfrm>
            <a:off x="4232275" y="3403600"/>
            <a:ext cx="320675" cy="0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5" idx="0"/>
            <a:endCxn id="8" idx="2"/>
          </p:cNvCxnSpPr>
          <p:nvPr/>
        </p:nvCxnSpPr>
        <p:spPr>
          <a:xfrm flipH="1" flipV="1">
            <a:off x="6120892" y="1577531"/>
            <a:ext cx="508" cy="206819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727302" y="3274894"/>
            <a:ext cx="235598" cy="0"/>
          </a:xfrm>
          <a:prstGeom prst="line">
            <a:avLst/>
          </a:prstGeom>
          <a:ln w="254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目录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0" y="2513013"/>
            <a:ext cx="12192000" cy="381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387475" y="2276475"/>
            <a:ext cx="647700" cy="685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1</a:t>
            </a:r>
            <a:endParaRPr lang="zh-CN" altLang="en-US" sz="4000" b="1" dirty="0"/>
          </a:p>
        </p:txBody>
      </p:sp>
      <p:sp>
        <p:nvSpPr>
          <p:cNvPr id="6" name="椭圆 5"/>
          <p:cNvSpPr/>
          <p:nvPr/>
        </p:nvSpPr>
        <p:spPr>
          <a:xfrm>
            <a:off x="3932238" y="2276475"/>
            <a:ext cx="647700" cy="685800"/>
          </a:xfrm>
          <a:prstGeom prst="ellipse">
            <a:avLst/>
          </a:prstGeom>
          <a:solidFill>
            <a:srgbClr val="0A4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2</a:t>
            </a:r>
            <a:endParaRPr lang="zh-CN" altLang="en-US" sz="4000" b="1" dirty="0"/>
          </a:p>
        </p:txBody>
      </p:sp>
      <p:cxnSp>
        <p:nvCxnSpPr>
          <p:cNvPr id="8" name="直接连接符 7"/>
          <p:cNvCxnSpPr>
            <a:stCxn id="5" idx="4"/>
          </p:cNvCxnSpPr>
          <p:nvPr/>
        </p:nvCxnSpPr>
        <p:spPr>
          <a:xfrm>
            <a:off x="1711325" y="2962275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66775" y="3714750"/>
            <a:ext cx="1689100" cy="124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/>
              <a:t>赛题解读</a:t>
            </a:r>
          </a:p>
          <a:p>
            <a:pPr algn="ctr" eaLnBrk="1" hangingPunct="1">
              <a:defRPr/>
            </a:pPr>
            <a:r>
              <a:rPr lang="zh-CN" altLang="en-US" dirty="0" smtClean="0"/>
              <a:t>及</a:t>
            </a:r>
          </a:p>
          <a:p>
            <a:pPr algn="ctr" eaLnBrk="1" hangingPunct="1">
              <a:defRPr/>
            </a:pPr>
            <a:r>
              <a:rPr lang="zh-CN" altLang="en-US" dirty="0" smtClean="0"/>
              <a:t>工具介绍</a:t>
            </a:r>
            <a:endParaRPr lang="en-US" altLang="zh-CN" dirty="0" smtClean="0"/>
          </a:p>
        </p:txBody>
      </p:sp>
      <p:cxnSp>
        <p:nvCxnSpPr>
          <p:cNvPr id="10" name="直接连接符 9"/>
          <p:cNvCxnSpPr/>
          <p:nvPr/>
        </p:nvCxnSpPr>
        <p:spPr>
          <a:xfrm>
            <a:off x="4243388" y="2962275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398838" y="3714750"/>
            <a:ext cx="1689100" cy="1244600"/>
          </a:xfrm>
          <a:prstGeom prst="rect">
            <a:avLst/>
          </a:prstGeom>
          <a:solidFill>
            <a:srgbClr val="0A4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PageRank</a:t>
            </a:r>
            <a:r>
              <a:rPr lang="zh-CN" altLang="en-US" dirty="0" smtClean="0">
                <a:solidFill>
                  <a:schemeClr val="bg1"/>
                </a:solidFill>
              </a:rPr>
              <a:t>处理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84963" y="2276475"/>
            <a:ext cx="647700" cy="685800"/>
          </a:xfrm>
          <a:prstGeom prst="ellipse">
            <a:avLst/>
          </a:prstGeom>
          <a:solidFill>
            <a:srgbClr val="0A4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3</a:t>
            </a:r>
            <a:endParaRPr lang="zh-CN" altLang="en-US" sz="4000" b="1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6996113" y="2962275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151563" y="3714750"/>
            <a:ext cx="1689100" cy="1244600"/>
          </a:xfrm>
          <a:prstGeom prst="rect">
            <a:avLst/>
          </a:prstGeom>
          <a:solidFill>
            <a:srgbClr val="0A43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销售预测</a:t>
            </a:r>
          </a:p>
        </p:txBody>
      </p:sp>
      <p:sp>
        <p:nvSpPr>
          <p:cNvPr id="23" name="椭圆 22"/>
          <p:cNvSpPr/>
          <p:nvPr/>
        </p:nvSpPr>
        <p:spPr>
          <a:xfrm>
            <a:off x="9436100" y="2276475"/>
            <a:ext cx="647700" cy="685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4</a:t>
            </a:r>
            <a:endParaRPr lang="zh-CN" altLang="en-US" sz="4000" b="1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9747250" y="2962275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902700" y="3714750"/>
            <a:ext cx="1689100" cy="124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/>
              <a:t>总结思考</a:t>
            </a:r>
            <a:endParaRPr lang="en-US" altLang="zh-CN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 animBg="1"/>
      <p:bldP spid="14" grpId="0" animBg="1"/>
      <p:bldP spid="16" grpId="0" animBg="1"/>
      <p:bldP spid="2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工具介绍</a:t>
            </a:r>
            <a:endParaRPr lang="en-US" altLang="zh-CN" sz="28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245762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245792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45793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sp>
        <p:nvSpPr>
          <p:cNvPr id="21" name="圆角矩形 20"/>
          <p:cNvSpPr/>
          <p:nvPr/>
        </p:nvSpPr>
        <p:spPr bwMode="auto">
          <a:xfrm>
            <a:off x="746125" y="904875"/>
            <a:ext cx="9996488" cy="1744821"/>
          </a:xfrm>
          <a:prstGeom prst="round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5765" name="文本框 22"/>
          <p:cNvSpPr txBox="1">
            <a:spLocks noChangeArrowheads="1"/>
          </p:cNvSpPr>
          <p:nvPr/>
        </p:nvSpPr>
        <p:spPr bwMode="auto">
          <a:xfrm>
            <a:off x="876852" y="989013"/>
            <a:ext cx="191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 smtClean="0">
                <a:solidFill>
                  <a:srgbClr val="09405E"/>
                </a:solidFill>
                <a:latin typeface="Segoe UI" charset="0"/>
              </a:rPr>
              <a:t>前端</a:t>
            </a:r>
            <a:endParaRPr lang="zh-CN" altLang="en-US" sz="2400" b="1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16" name="圆角矩形 4"/>
          <p:cNvSpPr>
            <a:spLocks noChangeArrowheads="1"/>
          </p:cNvSpPr>
          <p:nvPr/>
        </p:nvSpPr>
        <p:spPr bwMode="auto">
          <a:xfrm>
            <a:off x="746125" y="2733835"/>
            <a:ext cx="9996488" cy="3787616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ED7D3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41" name="文本框 22"/>
          <p:cNvSpPr txBox="1">
            <a:spLocks noChangeArrowheads="1"/>
          </p:cNvSpPr>
          <p:nvPr/>
        </p:nvSpPr>
        <p:spPr bwMode="auto">
          <a:xfrm>
            <a:off x="876852" y="2971794"/>
            <a:ext cx="191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9405E"/>
                </a:solidFill>
                <a:latin typeface="Segoe UI" charset="0"/>
              </a:rPr>
              <a:t>计算</a:t>
            </a:r>
            <a:endParaRPr lang="zh-CN" altLang="en-US" sz="2400" b="1" dirty="0">
              <a:solidFill>
                <a:srgbClr val="09405E"/>
              </a:solidFill>
              <a:latin typeface="Segoe UI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532" y="1456210"/>
            <a:ext cx="3175000" cy="977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287" y="1462433"/>
            <a:ext cx="971677" cy="971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540" y="3263967"/>
            <a:ext cx="2025892" cy="1110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540" y="4520306"/>
            <a:ext cx="2025892" cy="13149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856" y="5589493"/>
            <a:ext cx="1551609" cy="8670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855" y="4694001"/>
            <a:ext cx="1551609" cy="8966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8791" y="3743969"/>
            <a:ext cx="1580673" cy="990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8791" y="2733835"/>
            <a:ext cx="1580673" cy="968064"/>
          </a:xfrm>
          <a:prstGeom prst="rect">
            <a:avLst/>
          </a:prstGeom>
        </p:spPr>
      </p:pic>
      <p:sp>
        <p:nvSpPr>
          <p:cNvPr id="46" name="文本框 22"/>
          <p:cNvSpPr txBox="1">
            <a:spLocks noChangeArrowheads="1"/>
          </p:cNvSpPr>
          <p:nvPr/>
        </p:nvSpPr>
        <p:spPr bwMode="auto">
          <a:xfrm>
            <a:off x="8694590" y="2986886"/>
            <a:ext cx="85255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smtClean="0">
                <a:solidFill>
                  <a:srgbClr val="09405E"/>
                </a:solidFill>
                <a:latin typeface="Segoe UI" charset="0"/>
              </a:rPr>
              <a:t>SVR</a:t>
            </a:r>
            <a:endParaRPr lang="zh-CN" altLang="en-US" sz="24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47" name="文本框 22"/>
          <p:cNvSpPr txBox="1">
            <a:spLocks noChangeArrowheads="1"/>
          </p:cNvSpPr>
          <p:nvPr/>
        </p:nvSpPr>
        <p:spPr bwMode="auto">
          <a:xfrm>
            <a:off x="8753180" y="3955016"/>
            <a:ext cx="15437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XGBoost</a:t>
            </a:r>
            <a:endParaRPr lang="zh-CN" altLang="en-US" sz="2400" b="1" dirty="0" smtClean="0">
              <a:solidFill>
                <a:srgbClr val="09405E"/>
              </a:solidFill>
              <a:latin typeface="Segoe UI" charset="0"/>
            </a:endParaRPr>
          </a:p>
          <a:p>
            <a:pPr eaLnBrk="1" hangingPunct="1"/>
            <a:r>
              <a:rPr lang="zh-CN" altLang="en-US" sz="1600" b="1" dirty="0" smtClean="0">
                <a:solidFill>
                  <a:srgbClr val="09405E"/>
                </a:solidFill>
                <a:latin typeface="Segoe UI" charset="0"/>
              </a:rPr>
              <a:t>（</a:t>
            </a:r>
            <a:r>
              <a:rPr lang="en-US" altLang="zh-CN" sz="1600" b="1" dirty="0" smtClean="0">
                <a:solidFill>
                  <a:srgbClr val="09405E"/>
                </a:solidFill>
                <a:latin typeface="Segoe UI" charset="0"/>
              </a:rPr>
              <a:t>GBDT</a:t>
            </a:r>
            <a:r>
              <a:rPr lang="zh-CN" altLang="en-US" sz="1600" b="1" dirty="0" smtClean="0">
                <a:solidFill>
                  <a:srgbClr val="09405E"/>
                </a:solidFill>
                <a:latin typeface="Segoe UI" charset="0"/>
              </a:rPr>
              <a:t>系列）</a:t>
            </a:r>
            <a:endParaRPr lang="zh-CN" altLang="en-US" sz="16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48" name="文本框 22"/>
          <p:cNvSpPr txBox="1">
            <a:spLocks noChangeArrowheads="1"/>
          </p:cNvSpPr>
          <p:nvPr/>
        </p:nvSpPr>
        <p:spPr bwMode="auto">
          <a:xfrm>
            <a:off x="8753180" y="4847074"/>
            <a:ext cx="85255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RFR</a:t>
            </a:r>
            <a:endParaRPr lang="zh-CN" altLang="en-US" sz="24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49" name="文本框 22"/>
          <p:cNvSpPr txBox="1">
            <a:spLocks noChangeArrowheads="1"/>
          </p:cNvSpPr>
          <p:nvPr/>
        </p:nvSpPr>
        <p:spPr bwMode="auto">
          <a:xfrm>
            <a:off x="8713423" y="5714330"/>
            <a:ext cx="23521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Deep</a:t>
            </a:r>
            <a:r>
              <a:rPr lang="zh-CN" altLang="en-US" sz="2400" b="1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Learning</a:t>
            </a:r>
            <a:endParaRPr lang="zh-CN" altLang="en-US" sz="24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50" name="文本框 22"/>
          <p:cNvSpPr txBox="1">
            <a:spLocks noChangeArrowheads="1"/>
          </p:cNvSpPr>
          <p:nvPr/>
        </p:nvSpPr>
        <p:spPr bwMode="auto">
          <a:xfrm>
            <a:off x="1506193" y="4239423"/>
            <a:ext cx="191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Page</a:t>
            </a:r>
            <a:r>
              <a:rPr lang="zh-CN" altLang="en-US" sz="2400" b="1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sz="2400" b="1" dirty="0">
                <a:solidFill>
                  <a:srgbClr val="09405E"/>
                </a:solidFill>
                <a:latin typeface="Segoe UI" charset="0"/>
              </a:rPr>
              <a:t>R</a:t>
            </a:r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ank</a:t>
            </a:r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:</a:t>
            </a:r>
            <a:endParaRPr lang="zh-CN" altLang="en-US" sz="24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51" name="文本框 22"/>
          <p:cNvSpPr txBox="1">
            <a:spLocks noChangeArrowheads="1"/>
          </p:cNvSpPr>
          <p:nvPr/>
        </p:nvSpPr>
        <p:spPr bwMode="auto">
          <a:xfrm>
            <a:off x="5904584" y="4185997"/>
            <a:ext cx="1025709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 smtClean="0">
                <a:solidFill>
                  <a:srgbClr val="09405E"/>
                </a:solidFill>
                <a:latin typeface="Segoe UI" charset="0"/>
              </a:rPr>
              <a:t>预测</a:t>
            </a:r>
            <a:r>
              <a:rPr lang="en-US" altLang="zh-CN" sz="2400" b="1" dirty="0" smtClean="0">
                <a:solidFill>
                  <a:srgbClr val="09405E"/>
                </a:solidFill>
                <a:latin typeface="Segoe UI" charset="0"/>
              </a:rPr>
              <a:t>:</a:t>
            </a:r>
            <a:endParaRPr lang="zh-CN" altLang="en-US" sz="24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52" name="文本框 22"/>
          <p:cNvSpPr txBox="1">
            <a:spLocks noChangeArrowheads="1"/>
          </p:cNvSpPr>
          <p:nvPr/>
        </p:nvSpPr>
        <p:spPr bwMode="auto">
          <a:xfrm>
            <a:off x="5714153" y="4576073"/>
            <a:ext cx="120327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09405E"/>
                </a:solidFill>
                <a:latin typeface="Segoe UI" charset="0"/>
              </a:rPr>
              <a:t>（</a:t>
            </a:r>
            <a:r>
              <a:rPr lang="en-US" altLang="zh-CN" sz="1600" b="1" dirty="0" smtClean="0">
                <a:solidFill>
                  <a:srgbClr val="09405E"/>
                </a:solidFill>
                <a:latin typeface="Segoe UI" charset="0"/>
              </a:rPr>
              <a:t>stacking</a:t>
            </a:r>
            <a:r>
              <a:rPr lang="zh-CN" altLang="en-US" sz="1600" b="1" dirty="0" smtClean="0">
                <a:solidFill>
                  <a:srgbClr val="09405E"/>
                </a:solidFill>
                <a:latin typeface="Segoe UI" charset="0"/>
              </a:rPr>
              <a:t>）</a:t>
            </a:r>
            <a:endParaRPr lang="zh-CN" altLang="en-US" sz="1600" b="1" dirty="0">
              <a:solidFill>
                <a:srgbClr val="09405E"/>
              </a:solidFill>
              <a:latin typeface="Segoe U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923238" y="1450975"/>
            <a:ext cx="8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Linux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0838568" y="3680531"/>
            <a:ext cx="12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windows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0917592" y="5114221"/>
            <a:ext cx="82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Mac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816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赛题解读</a:t>
            </a:r>
            <a:endParaRPr lang="en-US" altLang="zh-CN" sz="28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243714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243725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43726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2" name="组合 16"/>
          <p:cNvGrpSpPr>
            <a:grpSpLocks/>
          </p:cNvGrpSpPr>
          <p:nvPr/>
        </p:nvGrpSpPr>
        <p:grpSpPr bwMode="auto">
          <a:xfrm>
            <a:off x="2411413" y="1531938"/>
            <a:ext cx="6821487" cy="1484312"/>
            <a:chOff x="899592" y="2174549"/>
            <a:chExt cx="7003503" cy="1523404"/>
          </a:xfrm>
        </p:grpSpPr>
        <p:sp>
          <p:nvSpPr>
            <p:cNvPr id="23" name="任意多边形 17"/>
            <p:cNvSpPr/>
            <p:nvPr/>
          </p:nvSpPr>
          <p:spPr>
            <a:xfrm>
              <a:off x="899592" y="2319557"/>
              <a:ext cx="2195419" cy="1199172"/>
            </a:xfrm>
            <a:custGeom>
              <a:avLst/>
              <a:gdLst>
                <a:gd name="connsiteX0" fmla="*/ 0 w 2539007"/>
                <a:gd name="connsiteY0" fmla="*/ 152340 h 1523404"/>
                <a:gd name="connsiteX1" fmla="*/ 152340 w 2539007"/>
                <a:gd name="connsiteY1" fmla="*/ 0 h 1523404"/>
                <a:gd name="connsiteX2" fmla="*/ 2386667 w 2539007"/>
                <a:gd name="connsiteY2" fmla="*/ 0 h 1523404"/>
                <a:gd name="connsiteX3" fmla="*/ 2539007 w 2539007"/>
                <a:gd name="connsiteY3" fmla="*/ 152340 h 1523404"/>
                <a:gd name="connsiteX4" fmla="*/ 2539007 w 2539007"/>
                <a:gd name="connsiteY4" fmla="*/ 1371064 h 1523404"/>
                <a:gd name="connsiteX5" fmla="*/ 2386667 w 2539007"/>
                <a:gd name="connsiteY5" fmla="*/ 1523404 h 1523404"/>
                <a:gd name="connsiteX6" fmla="*/ 152340 w 2539007"/>
                <a:gd name="connsiteY6" fmla="*/ 1523404 h 1523404"/>
                <a:gd name="connsiteX7" fmla="*/ 0 w 2539007"/>
                <a:gd name="connsiteY7" fmla="*/ 1371064 h 1523404"/>
                <a:gd name="connsiteX8" fmla="*/ 0 w 2539007"/>
                <a:gd name="connsiteY8" fmla="*/ 152340 h 15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007" h="1523404">
                  <a:moveTo>
                    <a:pt x="0" y="152340"/>
                  </a:moveTo>
                  <a:cubicBezTo>
                    <a:pt x="0" y="68205"/>
                    <a:pt x="68205" y="0"/>
                    <a:pt x="152340" y="0"/>
                  </a:cubicBezTo>
                  <a:lnTo>
                    <a:pt x="2386667" y="0"/>
                  </a:lnTo>
                  <a:cubicBezTo>
                    <a:pt x="2470802" y="0"/>
                    <a:pt x="2539007" y="68205"/>
                    <a:pt x="2539007" y="152340"/>
                  </a:cubicBezTo>
                  <a:lnTo>
                    <a:pt x="2539007" y="1371064"/>
                  </a:lnTo>
                  <a:cubicBezTo>
                    <a:pt x="2539007" y="1455199"/>
                    <a:pt x="2470802" y="1523404"/>
                    <a:pt x="2386667" y="1523404"/>
                  </a:cubicBezTo>
                  <a:lnTo>
                    <a:pt x="152340" y="1523404"/>
                  </a:lnTo>
                  <a:cubicBezTo>
                    <a:pt x="68205" y="1523404"/>
                    <a:pt x="0" y="1455199"/>
                    <a:pt x="0" y="1371064"/>
                  </a:cubicBezTo>
                  <a:lnTo>
                    <a:pt x="0" y="152340"/>
                  </a:lnTo>
                  <a:close/>
                </a:path>
              </a:pathLst>
            </a:custGeom>
            <a:noFill/>
            <a:ln>
              <a:solidFill>
                <a:srgbClr val="0A436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4629" tIns="124629" rIns="124629" bIns="124629" anchor="ctr"/>
            <a:lstStyle>
              <a:lvl1pPr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 smtClean="0"/>
                <a:t>已知</a:t>
              </a:r>
              <a:r>
                <a:rPr lang="en-US" altLang="zh-CN" sz="2000" dirty="0" smtClean="0"/>
                <a:t>80</a:t>
              </a:r>
              <a:r>
                <a:rPr lang="zh-CN" altLang="en-US" sz="2000" dirty="0" smtClean="0"/>
                <a:t>天</a:t>
              </a:r>
              <a:r>
                <a:rPr lang="en-US" altLang="zh-CN" sz="2000" dirty="0" err="1" smtClean="0"/>
                <a:t>sales</a:t>
              </a:r>
              <a:r>
                <a:rPr lang="en-US" altLang="zh-CN" sz="2000" dirty="0" err="1" smtClean="0">
                  <a:sym typeface="Wingdings"/>
                </a:rPr>
                <a:t>buyers</a:t>
              </a:r>
              <a:endParaRPr lang="zh-CN" altLang="en-US" sz="2000" dirty="0" smtClean="0">
                <a:sym typeface="Wingdings"/>
              </a:endParaRPr>
            </a:p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 smtClean="0"/>
                <a:t>销售情况</a:t>
              </a:r>
            </a:p>
          </p:txBody>
        </p:sp>
        <p:sp>
          <p:nvSpPr>
            <p:cNvPr id="24" name="任意多边形 18"/>
            <p:cNvSpPr/>
            <p:nvPr/>
          </p:nvSpPr>
          <p:spPr>
            <a:xfrm rot="21575007">
              <a:off x="3347640" y="2669859"/>
              <a:ext cx="1514138" cy="536042"/>
            </a:xfrm>
            <a:custGeom>
              <a:avLst/>
              <a:gdLst>
                <a:gd name="connsiteX0" fmla="*/ 0 w 538914"/>
                <a:gd name="connsiteY0" fmla="*/ 125935 h 629673"/>
                <a:gd name="connsiteX1" fmla="*/ 269457 w 538914"/>
                <a:gd name="connsiteY1" fmla="*/ 125935 h 629673"/>
                <a:gd name="connsiteX2" fmla="*/ 269457 w 538914"/>
                <a:gd name="connsiteY2" fmla="*/ 0 h 629673"/>
                <a:gd name="connsiteX3" fmla="*/ 538914 w 538914"/>
                <a:gd name="connsiteY3" fmla="*/ 314837 h 629673"/>
                <a:gd name="connsiteX4" fmla="*/ 269457 w 538914"/>
                <a:gd name="connsiteY4" fmla="*/ 629673 h 629673"/>
                <a:gd name="connsiteX5" fmla="*/ 269457 w 538914"/>
                <a:gd name="connsiteY5" fmla="*/ 503738 h 629673"/>
                <a:gd name="connsiteX6" fmla="*/ 0 w 538914"/>
                <a:gd name="connsiteY6" fmla="*/ 503738 h 629673"/>
                <a:gd name="connsiteX7" fmla="*/ 0 w 538914"/>
                <a:gd name="connsiteY7" fmla="*/ 125935 h 6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914" h="629673">
                  <a:moveTo>
                    <a:pt x="0" y="125935"/>
                  </a:moveTo>
                  <a:lnTo>
                    <a:pt x="269457" y="125935"/>
                  </a:lnTo>
                  <a:lnTo>
                    <a:pt x="269457" y="0"/>
                  </a:lnTo>
                  <a:lnTo>
                    <a:pt x="538914" y="314837"/>
                  </a:lnTo>
                  <a:lnTo>
                    <a:pt x="269457" y="629673"/>
                  </a:lnTo>
                  <a:lnTo>
                    <a:pt x="269457" y="503738"/>
                  </a:lnTo>
                  <a:lnTo>
                    <a:pt x="0" y="503738"/>
                  </a:lnTo>
                  <a:lnTo>
                    <a:pt x="0" y="125935"/>
                  </a:lnTo>
                  <a:close/>
                </a:path>
              </a:pathLst>
            </a:custGeom>
            <a:noFill/>
            <a:ln w="19050" cap="rnd">
              <a:solidFill>
                <a:srgbClr val="0A4364"/>
              </a:solidFill>
              <a:beve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-1" tIns="125935" rIns="161674" bIns="125934" spcCol="1270" anchor="ctr"/>
            <a:lstStyle/>
            <a:p>
              <a:pPr algn="ctr" defTabSz="75565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700" b="1" dirty="0">
                  <a:solidFill>
                    <a:schemeClr val="tx1"/>
                  </a:solidFill>
                </a:rPr>
                <a:t>预测</a:t>
              </a:r>
            </a:p>
          </p:txBody>
        </p:sp>
        <p:sp>
          <p:nvSpPr>
            <p:cNvPr id="25" name="任意多边形 19"/>
            <p:cNvSpPr/>
            <p:nvPr/>
          </p:nvSpPr>
          <p:spPr>
            <a:xfrm>
              <a:off x="5363775" y="2174549"/>
              <a:ext cx="2539320" cy="1523404"/>
            </a:xfrm>
            <a:custGeom>
              <a:avLst/>
              <a:gdLst>
                <a:gd name="connsiteX0" fmla="*/ 0 w 2539007"/>
                <a:gd name="connsiteY0" fmla="*/ 152340 h 1523404"/>
                <a:gd name="connsiteX1" fmla="*/ 152340 w 2539007"/>
                <a:gd name="connsiteY1" fmla="*/ 0 h 1523404"/>
                <a:gd name="connsiteX2" fmla="*/ 2386667 w 2539007"/>
                <a:gd name="connsiteY2" fmla="*/ 0 h 1523404"/>
                <a:gd name="connsiteX3" fmla="*/ 2539007 w 2539007"/>
                <a:gd name="connsiteY3" fmla="*/ 152340 h 1523404"/>
                <a:gd name="connsiteX4" fmla="*/ 2539007 w 2539007"/>
                <a:gd name="connsiteY4" fmla="*/ 1371064 h 1523404"/>
                <a:gd name="connsiteX5" fmla="*/ 2386667 w 2539007"/>
                <a:gd name="connsiteY5" fmla="*/ 1523404 h 1523404"/>
                <a:gd name="connsiteX6" fmla="*/ 152340 w 2539007"/>
                <a:gd name="connsiteY6" fmla="*/ 1523404 h 1523404"/>
                <a:gd name="connsiteX7" fmla="*/ 0 w 2539007"/>
                <a:gd name="connsiteY7" fmla="*/ 1371064 h 1523404"/>
                <a:gd name="connsiteX8" fmla="*/ 0 w 2539007"/>
                <a:gd name="connsiteY8" fmla="*/ 152340 h 15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007" h="1523404">
                  <a:moveTo>
                    <a:pt x="0" y="152340"/>
                  </a:moveTo>
                  <a:cubicBezTo>
                    <a:pt x="0" y="68205"/>
                    <a:pt x="68205" y="0"/>
                    <a:pt x="152340" y="0"/>
                  </a:cubicBezTo>
                  <a:lnTo>
                    <a:pt x="2386667" y="0"/>
                  </a:lnTo>
                  <a:cubicBezTo>
                    <a:pt x="2470802" y="0"/>
                    <a:pt x="2539007" y="68205"/>
                    <a:pt x="2539007" y="152340"/>
                  </a:cubicBezTo>
                  <a:lnTo>
                    <a:pt x="2539007" y="1371064"/>
                  </a:lnTo>
                  <a:cubicBezTo>
                    <a:pt x="2539007" y="1455199"/>
                    <a:pt x="2470802" y="1523404"/>
                    <a:pt x="2386667" y="1523404"/>
                  </a:cubicBezTo>
                  <a:lnTo>
                    <a:pt x="152340" y="1523404"/>
                  </a:lnTo>
                  <a:cubicBezTo>
                    <a:pt x="68205" y="1523404"/>
                    <a:pt x="0" y="1455199"/>
                    <a:pt x="0" y="1371064"/>
                  </a:cubicBezTo>
                  <a:lnTo>
                    <a:pt x="0" y="152340"/>
                  </a:lnTo>
                  <a:close/>
                </a:path>
              </a:pathLst>
            </a:custGeom>
            <a:noFill/>
            <a:ln>
              <a:solidFill>
                <a:srgbClr val="0A436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4629" tIns="124629" rIns="124629" bIns="124629"/>
            <a:lstStyle>
              <a:lvl1pPr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171450" indent="-17145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 smtClean="0"/>
                <a:t>未来</a:t>
              </a:r>
              <a:r>
                <a:rPr lang="en-US" altLang="zh-CN" sz="2000" dirty="0" smtClean="0"/>
                <a:t>11</a:t>
              </a:r>
              <a:r>
                <a:rPr lang="zh-CN" altLang="en-US" sz="2000" dirty="0" smtClean="0"/>
                <a:t>天</a:t>
              </a:r>
            </a:p>
            <a:p>
              <a:pPr lvl="1" eaLnBrk="1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zh-CN" altLang="en-US" sz="1600" dirty="0" smtClean="0"/>
                <a:t>每对</a:t>
              </a:r>
              <a:r>
                <a:rPr lang="en-US" altLang="zh-CN" sz="1600" dirty="0" err="1" smtClean="0"/>
                <a:t>sale</a:t>
              </a:r>
              <a:r>
                <a:rPr lang="en-US" altLang="zh-CN" sz="1600" dirty="0" err="1" smtClean="0">
                  <a:sym typeface="Wingdings"/>
                </a:rPr>
                <a:t>buyer</a:t>
              </a:r>
              <a:r>
                <a:rPr lang="zh-CN" altLang="en-US" sz="1600" dirty="0" smtClean="0">
                  <a:sym typeface="Wingdings"/>
                </a:rPr>
                <a:t>情况</a:t>
              </a:r>
              <a:endParaRPr lang="zh-CN" altLang="en-US" sz="1600" dirty="0" smtClean="0"/>
            </a:p>
            <a:p>
              <a:pPr lvl="1" eaLnBrk="1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zh-CN" altLang="en-US" sz="1600" dirty="0" smtClean="0"/>
                <a:t>每个代理商市场地位</a:t>
              </a:r>
            </a:p>
            <a:p>
              <a:pPr marL="0" lvl="1" indent="0" eaLnBrk="1" hangingPunct="1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600" dirty="0" smtClean="0"/>
            </a:p>
          </p:txBody>
        </p:sp>
      </p:grpSp>
      <p:sp>
        <p:nvSpPr>
          <p:cNvPr id="26" name="圆角矩形 25"/>
          <p:cNvSpPr/>
          <p:nvPr/>
        </p:nvSpPr>
        <p:spPr bwMode="auto">
          <a:xfrm>
            <a:off x="1579563" y="904875"/>
            <a:ext cx="8312150" cy="2384425"/>
          </a:xfrm>
          <a:prstGeom prst="round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2"/>
          <p:cNvSpPr txBox="1">
            <a:spLocks noChangeArrowheads="1"/>
          </p:cNvSpPr>
          <p:nvPr/>
        </p:nvSpPr>
        <p:spPr bwMode="auto">
          <a:xfrm>
            <a:off x="1778000" y="989013"/>
            <a:ext cx="191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9405E"/>
                </a:solidFill>
                <a:latin typeface="Segoe UI" charset="0"/>
              </a:rPr>
              <a:t>赛题概述</a:t>
            </a:r>
          </a:p>
        </p:txBody>
      </p:sp>
      <p:sp>
        <p:nvSpPr>
          <p:cNvPr id="29" name="圆角矩形 4"/>
          <p:cNvSpPr>
            <a:spLocks noChangeArrowheads="1"/>
          </p:cNvSpPr>
          <p:nvPr/>
        </p:nvSpPr>
        <p:spPr bwMode="auto">
          <a:xfrm>
            <a:off x="746125" y="3421063"/>
            <a:ext cx="9996488" cy="310038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ED7D3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1071562" y="3575050"/>
            <a:ext cx="3809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9405E"/>
                </a:solidFill>
                <a:latin typeface="Segoe UI" charset="0"/>
              </a:rPr>
              <a:t>解决</a:t>
            </a:r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思路 </a:t>
            </a:r>
            <a:r>
              <a:rPr lang="en-US" altLang="zh-CN" sz="2000" b="1" dirty="0" smtClean="0">
                <a:solidFill>
                  <a:srgbClr val="09405E"/>
                </a:solidFill>
                <a:latin typeface="Segoe UI" charset="0"/>
              </a:rPr>
              <a:t>step</a:t>
            </a:r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sz="2000" b="1" dirty="0">
                <a:solidFill>
                  <a:srgbClr val="09405E"/>
                </a:solidFill>
                <a:latin typeface="Segoe UI" charset="0"/>
              </a:rPr>
              <a:t>1</a:t>
            </a:r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：</a:t>
            </a:r>
            <a:r>
              <a:rPr lang="en-US" altLang="zh-CN" sz="2000" b="1" dirty="0" smtClean="0">
                <a:solidFill>
                  <a:srgbClr val="09405E"/>
                </a:solidFill>
                <a:latin typeface="Segoe UI" charset="0"/>
              </a:rPr>
              <a:t>PageRank</a:t>
            </a:r>
            <a:endParaRPr lang="zh-CN" altLang="en-US" sz="2000" b="1" dirty="0">
              <a:solidFill>
                <a:srgbClr val="09405E"/>
              </a:solidFill>
              <a:latin typeface="Segoe UI" charset="0"/>
            </a:endParaRPr>
          </a:p>
        </p:txBody>
      </p:sp>
      <p:grpSp>
        <p:nvGrpSpPr>
          <p:cNvPr id="31" name="组合 14"/>
          <p:cNvGrpSpPr>
            <a:grpSpLocks/>
          </p:cNvGrpSpPr>
          <p:nvPr/>
        </p:nvGrpSpPr>
        <p:grpSpPr bwMode="auto">
          <a:xfrm>
            <a:off x="1335088" y="4038600"/>
            <a:ext cx="8849438" cy="2157413"/>
            <a:chOff x="441800" y="1960"/>
            <a:chExt cx="10994781" cy="3240959"/>
          </a:xfrm>
        </p:grpSpPr>
        <p:sp>
          <p:nvSpPr>
            <p:cNvPr id="32" name="圆角矩形 15"/>
            <p:cNvSpPr>
              <a:spLocks noChangeArrowheads="1"/>
            </p:cNvSpPr>
            <p:nvPr/>
          </p:nvSpPr>
          <p:spPr bwMode="auto">
            <a:xfrm>
              <a:off x="441800" y="1002632"/>
              <a:ext cx="1941094" cy="10427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33" name="右箭头 32"/>
            <p:cNvSpPr/>
            <p:nvPr/>
          </p:nvSpPr>
          <p:spPr>
            <a:xfrm>
              <a:off x="2546300" y="1447156"/>
              <a:ext cx="731744" cy="152628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34" name="圆角矩形 22"/>
            <p:cNvSpPr>
              <a:spLocks noChangeArrowheads="1"/>
            </p:cNvSpPr>
            <p:nvPr/>
          </p:nvSpPr>
          <p:spPr bwMode="auto">
            <a:xfrm>
              <a:off x="6439040" y="1960"/>
              <a:ext cx="1941094" cy="319683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35" name="矩形 34"/>
            <p:cNvSpPr/>
            <p:nvPr/>
          </p:nvSpPr>
          <p:spPr>
            <a:xfrm>
              <a:off x="6808555" y="812796"/>
              <a:ext cx="1203135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/>
                <a:t>mapper</a:t>
              </a:r>
              <a:endParaRPr lang="zh-CN" altLang="en-US" sz="1400" dirty="0" smtClean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808555" y="1589474"/>
              <a:ext cx="1203135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/>
                <a:t>reduce</a:t>
              </a:r>
              <a:endParaRPr lang="zh-CN" altLang="en-US" sz="1400" dirty="0" smtClean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6808555" y="2429125"/>
              <a:ext cx="1203135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endParaRPr lang="zh-CN" altLang="en-US" sz="1400" dirty="0" smtClean="0"/>
            </a:p>
          </p:txBody>
        </p:sp>
        <p:sp>
          <p:nvSpPr>
            <p:cNvPr id="38" name="圆角矩形 26"/>
            <p:cNvSpPr>
              <a:spLocks noChangeArrowheads="1"/>
            </p:cNvSpPr>
            <p:nvPr/>
          </p:nvSpPr>
          <p:spPr bwMode="auto">
            <a:xfrm>
              <a:off x="9435431" y="1002632"/>
              <a:ext cx="1941094" cy="10427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39" name="右箭头 38"/>
            <p:cNvSpPr/>
            <p:nvPr/>
          </p:nvSpPr>
          <p:spPr>
            <a:xfrm>
              <a:off x="5542305" y="1432847"/>
              <a:ext cx="731742" cy="152628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40" name="右箭头 39"/>
            <p:cNvSpPr/>
            <p:nvPr/>
          </p:nvSpPr>
          <p:spPr>
            <a:xfrm>
              <a:off x="8544226" y="1447156"/>
              <a:ext cx="731742" cy="152628"/>
            </a:xfrm>
            <a:prstGeom prst="rightArrow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556196" y="1137130"/>
              <a:ext cx="1733698" cy="791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dirty="0" smtClean="0"/>
                <a:t>原始数据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6600540" y="195130"/>
              <a:ext cx="1571578" cy="500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/>
                <a:t>Hadoop</a:t>
              </a:r>
              <a:r>
                <a:rPr lang="zh-CN" altLang="en-US" sz="1400" dirty="0" smtClean="0"/>
                <a:t>处理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9438885" y="1118052"/>
              <a:ext cx="1997696" cy="791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mtClean="0"/>
                <a:t>PageRank</a:t>
              </a:r>
              <a:r>
                <a:rPr lang="zh-CN" altLang="en-US" dirty="0" smtClean="0"/>
                <a:t>结果</a:t>
              </a:r>
            </a:p>
          </p:txBody>
        </p:sp>
        <p:sp>
          <p:nvSpPr>
            <p:cNvPr id="45" name="圆角矩形 32"/>
            <p:cNvSpPr>
              <a:spLocks noChangeArrowheads="1"/>
            </p:cNvSpPr>
            <p:nvPr/>
          </p:nvSpPr>
          <p:spPr bwMode="auto">
            <a:xfrm>
              <a:off x="3550061" y="46084"/>
              <a:ext cx="1941094" cy="319683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3867777" y="905804"/>
              <a:ext cx="1414178" cy="4817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400" dirty="0" smtClean="0"/>
                <a:t>并行图计算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3968367" y="1645096"/>
              <a:ext cx="1201162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dirty="0" smtClean="0"/>
                <a:t>指标提取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851775" y="2396310"/>
              <a:ext cx="1414176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400" smtClean="0"/>
                <a:t>去异常排序</a:t>
              </a:r>
              <a:endParaRPr lang="zh-CN" altLang="en-US" sz="1400" dirty="0" smtClean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3920363" y="195130"/>
              <a:ext cx="1313587" cy="500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 smtClean="0">
                  <a:solidFill>
                    <a:schemeClr val="tx1"/>
                  </a:solidFill>
                </a:rPr>
                <a:t>Spark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 处理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右箭头 49"/>
            <p:cNvSpPr/>
            <p:nvPr/>
          </p:nvSpPr>
          <p:spPr>
            <a:xfrm rot="5400000">
              <a:off x="4462115" y="1474896"/>
              <a:ext cx="243251" cy="82839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51" name="右箭头 50"/>
            <p:cNvSpPr/>
            <p:nvPr/>
          </p:nvSpPr>
          <p:spPr>
            <a:xfrm rot="5400000">
              <a:off x="4468033" y="2233266"/>
              <a:ext cx="243251" cy="82839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16707" y="56538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地位评估</a:t>
            </a:r>
            <a:endParaRPr kumimoji="1" lang="zh-CN" altLang="en-US" sz="1400" dirty="0"/>
          </a:p>
        </p:txBody>
      </p:sp>
      <p:sp>
        <p:nvSpPr>
          <p:cNvPr id="53" name="右箭头 52"/>
          <p:cNvSpPr/>
          <p:nvPr/>
        </p:nvSpPr>
        <p:spPr bwMode="auto">
          <a:xfrm rot="5400000">
            <a:off x="6860379" y="4963425"/>
            <a:ext cx="161925" cy="66675"/>
          </a:xfrm>
          <a:prstGeom prst="rightArrow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/>
          </a:p>
        </p:txBody>
      </p:sp>
      <p:sp>
        <p:nvSpPr>
          <p:cNvPr id="54" name="右箭头 53"/>
          <p:cNvSpPr/>
          <p:nvPr/>
        </p:nvSpPr>
        <p:spPr bwMode="auto">
          <a:xfrm rot="5400000">
            <a:off x="6883307" y="5504241"/>
            <a:ext cx="161925" cy="66675"/>
          </a:xfrm>
          <a:prstGeom prst="rightArrow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2" grpId="0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文本框 2"/>
          <p:cNvSpPr txBox="1">
            <a:spLocks noChangeArrowheads="1"/>
          </p:cNvSpPr>
          <p:nvPr/>
        </p:nvSpPr>
        <p:spPr bwMode="auto">
          <a:xfrm>
            <a:off x="790575" y="12858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赛题解读</a:t>
            </a:r>
            <a:endParaRPr lang="en-US" altLang="zh-CN" sz="2800" b="1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245762" name="Group 3"/>
          <p:cNvGrpSpPr>
            <a:grpSpLocks/>
          </p:cNvGrpSpPr>
          <p:nvPr/>
        </p:nvGrpSpPr>
        <p:grpSpPr bwMode="auto">
          <a:xfrm>
            <a:off x="271463" y="223838"/>
            <a:ext cx="474662" cy="290512"/>
            <a:chOff x="0" y="0"/>
            <a:chExt cx="714375" cy="438150"/>
          </a:xfrm>
        </p:grpSpPr>
        <p:sp>
          <p:nvSpPr>
            <p:cNvPr id="245792" name="燕尾形 4"/>
            <p:cNvSpPr>
              <a:spLocks noChangeArrowheads="1"/>
            </p:cNvSpPr>
            <p:nvPr/>
          </p:nvSpPr>
          <p:spPr bwMode="auto">
            <a:xfrm>
              <a:off x="0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45793" name="燕尾形 5"/>
            <p:cNvSpPr>
              <a:spLocks noChangeArrowheads="1"/>
            </p:cNvSpPr>
            <p:nvPr/>
          </p:nvSpPr>
          <p:spPr bwMode="auto">
            <a:xfrm>
              <a:off x="276225" y="0"/>
              <a:ext cx="438150" cy="438150"/>
            </a:xfrm>
            <a:prstGeom prst="chevron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45763" name="组合 16"/>
          <p:cNvGrpSpPr>
            <a:grpSpLocks/>
          </p:cNvGrpSpPr>
          <p:nvPr/>
        </p:nvGrpSpPr>
        <p:grpSpPr bwMode="auto">
          <a:xfrm>
            <a:off x="2411413" y="1531938"/>
            <a:ext cx="6821487" cy="1484312"/>
            <a:chOff x="899592" y="2174549"/>
            <a:chExt cx="7003503" cy="1523404"/>
          </a:xfrm>
        </p:grpSpPr>
        <p:sp>
          <p:nvSpPr>
            <p:cNvPr id="18" name="任意多边形 17"/>
            <p:cNvSpPr/>
            <p:nvPr/>
          </p:nvSpPr>
          <p:spPr>
            <a:xfrm>
              <a:off x="899592" y="2319557"/>
              <a:ext cx="2195419" cy="1199172"/>
            </a:xfrm>
            <a:custGeom>
              <a:avLst/>
              <a:gdLst>
                <a:gd name="connsiteX0" fmla="*/ 0 w 2539007"/>
                <a:gd name="connsiteY0" fmla="*/ 152340 h 1523404"/>
                <a:gd name="connsiteX1" fmla="*/ 152340 w 2539007"/>
                <a:gd name="connsiteY1" fmla="*/ 0 h 1523404"/>
                <a:gd name="connsiteX2" fmla="*/ 2386667 w 2539007"/>
                <a:gd name="connsiteY2" fmla="*/ 0 h 1523404"/>
                <a:gd name="connsiteX3" fmla="*/ 2539007 w 2539007"/>
                <a:gd name="connsiteY3" fmla="*/ 152340 h 1523404"/>
                <a:gd name="connsiteX4" fmla="*/ 2539007 w 2539007"/>
                <a:gd name="connsiteY4" fmla="*/ 1371064 h 1523404"/>
                <a:gd name="connsiteX5" fmla="*/ 2386667 w 2539007"/>
                <a:gd name="connsiteY5" fmla="*/ 1523404 h 1523404"/>
                <a:gd name="connsiteX6" fmla="*/ 152340 w 2539007"/>
                <a:gd name="connsiteY6" fmla="*/ 1523404 h 1523404"/>
                <a:gd name="connsiteX7" fmla="*/ 0 w 2539007"/>
                <a:gd name="connsiteY7" fmla="*/ 1371064 h 1523404"/>
                <a:gd name="connsiteX8" fmla="*/ 0 w 2539007"/>
                <a:gd name="connsiteY8" fmla="*/ 152340 h 15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007" h="1523404">
                  <a:moveTo>
                    <a:pt x="0" y="152340"/>
                  </a:moveTo>
                  <a:cubicBezTo>
                    <a:pt x="0" y="68205"/>
                    <a:pt x="68205" y="0"/>
                    <a:pt x="152340" y="0"/>
                  </a:cubicBezTo>
                  <a:lnTo>
                    <a:pt x="2386667" y="0"/>
                  </a:lnTo>
                  <a:cubicBezTo>
                    <a:pt x="2470802" y="0"/>
                    <a:pt x="2539007" y="68205"/>
                    <a:pt x="2539007" y="152340"/>
                  </a:cubicBezTo>
                  <a:lnTo>
                    <a:pt x="2539007" y="1371064"/>
                  </a:lnTo>
                  <a:cubicBezTo>
                    <a:pt x="2539007" y="1455199"/>
                    <a:pt x="2470802" y="1523404"/>
                    <a:pt x="2386667" y="1523404"/>
                  </a:cubicBezTo>
                  <a:lnTo>
                    <a:pt x="152340" y="1523404"/>
                  </a:lnTo>
                  <a:cubicBezTo>
                    <a:pt x="68205" y="1523404"/>
                    <a:pt x="0" y="1455199"/>
                    <a:pt x="0" y="1371064"/>
                  </a:cubicBezTo>
                  <a:lnTo>
                    <a:pt x="0" y="152340"/>
                  </a:lnTo>
                  <a:close/>
                </a:path>
              </a:pathLst>
            </a:custGeom>
            <a:noFill/>
            <a:ln>
              <a:solidFill>
                <a:srgbClr val="0A436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4629" tIns="124629" rIns="124629" bIns="124629" anchor="ctr"/>
            <a:lstStyle>
              <a:lvl1pPr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 smtClean="0"/>
                <a:t>已知</a:t>
              </a:r>
              <a:r>
                <a:rPr lang="en-US" altLang="zh-CN" sz="2000" dirty="0" smtClean="0"/>
                <a:t>80</a:t>
              </a:r>
              <a:r>
                <a:rPr lang="zh-CN" altLang="en-US" sz="2000" dirty="0" smtClean="0"/>
                <a:t>天</a:t>
              </a:r>
              <a:r>
                <a:rPr lang="en-US" altLang="zh-CN" sz="2000" dirty="0" err="1" smtClean="0"/>
                <a:t>sales</a:t>
              </a:r>
              <a:r>
                <a:rPr lang="en-US" altLang="zh-CN" sz="2000" dirty="0" err="1" smtClean="0">
                  <a:sym typeface="Wingdings"/>
                </a:rPr>
                <a:t>buyers</a:t>
              </a:r>
              <a:endParaRPr lang="zh-CN" altLang="en-US" sz="2000" dirty="0" smtClean="0">
                <a:sym typeface="Wingdings"/>
              </a:endParaRPr>
            </a:p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 smtClean="0"/>
                <a:t>销售情况</a:t>
              </a:r>
            </a:p>
          </p:txBody>
        </p:sp>
        <p:sp>
          <p:nvSpPr>
            <p:cNvPr id="19" name="任意多边形 18"/>
            <p:cNvSpPr/>
            <p:nvPr/>
          </p:nvSpPr>
          <p:spPr>
            <a:xfrm rot="21575007">
              <a:off x="3347640" y="2669859"/>
              <a:ext cx="1514138" cy="536042"/>
            </a:xfrm>
            <a:custGeom>
              <a:avLst/>
              <a:gdLst>
                <a:gd name="connsiteX0" fmla="*/ 0 w 538914"/>
                <a:gd name="connsiteY0" fmla="*/ 125935 h 629673"/>
                <a:gd name="connsiteX1" fmla="*/ 269457 w 538914"/>
                <a:gd name="connsiteY1" fmla="*/ 125935 h 629673"/>
                <a:gd name="connsiteX2" fmla="*/ 269457 w 538914"/>
                <a:gd name="connsiteY2" fmla="*/ 0 h 629673"/>
                <a:gd name="connsiteX3" fmla="*/ 538914 w 538914"/>
                <a:gd name="connsiteY3" fmla="*/ 314837 h 629673"/>
                <a:gd name="connsiteX4" fmla="*/ 269457 w 538914"/>
                <a:gd name="connsiteY4" fmla="*/ 629673 h 629673"/>
                <a:gd name="connsiteX5" fmla="*/ 269457 w 538914"/>
                <a:gd name="connsiteY5" fmla="*/ 503738 h 629673"/>
                <a:gd name="connsiteX6" fmla="*/ 0 w 538914"/>
                <a:gd name="connsiteY6" fmla="*/ 503738 h 629673"/>
                <a:gd name="connsiteX7" fmla="*/ 0 w 538914"/>
                <a:gd name="connsiteY7" fmla="*/ 125935 h 62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8914" h="629673">
                  <a:moveTo>
                    <a:pt x="0" y="125935"/>
                  </a:moveTo>
                  <a:lnTo>
                    <a:pt x="269457" y="125935"/>
                  </a:lnTo>
                  <a:lnTo>
                    <a:pt x="269457" y="0"/>
                  </a:lnTo>
                  <a:lnTo>
                    <a:pt x="538914" y="314837"/>
                  </a:lnTo>
                  <a:lnTo>
                    <a:pt x="269457" y="629673"/>
                  </a:lnTo>
                  <a:lnTo>
                    <a:pt x="269457" y="503738"/>
                  </a:lnTo>
                  <a:lnTo>
                    <a:pt x="0" y="503738"/>
                  </a:lnTo>
                  <a:lnTo>
                    <a:pt x="0" y="125935"/>
                  </a:lnTo>
                  <a:close/>
                </a:path>
              </a:pathLst>
            </a:custGeom>
            <a:noFill/>
            <a:ln w="19050" cap="rnd">
              <a:solidFill>
                <a:srgbClr val="0A4364"/>
              </a:solidFill>
              <a:beve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-1" tIns="125935" rIns="161674" bIns="125934" spcCol="1270" anchor="ctr"/>
            <a:lstStyle/>
            <a:p>
              <a:pPr algn="ctr" defTabSz="75565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700" b="1" dirty="0">
                  <a:solidFill>
                    <a:schemeClr val="tx1"/>
                  </a:solidFill>
                </a:rPr>
                <a:t>预测</a:t>
              </a: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363775" y="2174549"/>
              <a:ext cx="2539320" cy="1523404"/>
            </a:xfrm>
            <a:custGeom>
              <a:avLst/>
              <a:gdLst>
                <a:gd name="connsiteX0" fmla="*/ 0 w 2539007"/>
                <a:gd name="connsiteY0" fmla="*/ 152340 h 1523404"/>
                <a:gd name="connsiteX1" fmla="*/ 152340 w 2539007"/>
                <a:gd name="connsiteY1" fmla="*/ 0 h 1523404"/>
                <a:gd name="connsiteX2" fmla="*/ 2386667 w 2539007"/>
                <a:gd name="connsiteY2" fmla="*/ 0 h 1523404"/>
                <a:gd name="connsiteX3" fmla="*/ 2539007 w 2539007"/>
                <a:gd name="connsiteY3" fmla="*/ 152340 h 1523404"/>
                <a:gd name="connsiteX4" fmla="*/ 2539007 w 2539007"/>
                <a:gd name="connsiteY4" fmla="*/ 1371064 h 1523404"/>
                <a:gd name="connsiteX5" fmla="*/ 2386667 w 2539007"/>
                <a:gd name="connsiteY5" fmla="*/ 1523404 h 1523404"/>
                <a:gd name="connsiteX6" fmla="*/ 152340 w 2539007"/>
                <a:gd name="connsiteY6" fmla="*/ 1523404 h 1523404"/>
                <a:gd name="connsiteX7" fmla="*/ 0 w 2539007"/>
                <a:gd name="connsiteY7" fmla="*/ 1371064 h 1523404"/>
                <a:gd name="connsiteX8" fmla="*/ 0 w 2539007"/>
                <a:gd name="connsiteY8" fmla="*/ 152340 h 1523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9007" h="1523404">
                  <a:moveTo>
                    <a:pt x="0" y="152340"/>
                  </a:moveTo>
                  <a:cubicBezTo>
                    <a:pt x="0" y="68205"/>
                    <a:pt x="68205" y="0"/>
                    <a:pt x="152340" y="0"/>
                  </a:cubicBezTo>
                  <a:lnTo>
                    <a:pt x="2386667" y="0"/>
                  </a:lnTo>
                  <a:cubicBezTo>
                    <a:pt x="2470802" y="0"/>
                    <a:pt x="2539007" y="68205"/>
                    <a:pt x="2539007" y="152340"/>
                  </a:cubicBezTo>
                  <a:lnTo>
                    <a:pt x="2539007" y="1371064"/>
                  </a:lnTo>
                  <a:cubicBezTo>
                    <a:pt x="2539007" y="1455199"/>
                    <a:pt x="2470802" y="1523404"/>
                    <a:pt x="2386667" y="1523404"/>
                  </a:cubicBezTo>
                  <a:lnTo>
                    <a:pt x="152340" y="1523404"/>
                  </a:lnTo>
                  <a:cubicBezTo>
                    <a:pt x="68205" y="1523404"/>
                    <a:pt x="0" y="1455199"/>
                    <a:pt x="0" y="1371064"/>
                  </a:cubicBezTo>
                  <a:lnTo>
                    <a:pt x="0" y="152340"/>
                  </a:lnTo>
                  <a:close/>
                </a:path>
              </a:pathLst>
            </a:custGeom>
            <a:noFill/>
            <a:ln>
              <a:solidFill>
                <a:srgbClr val="0A4364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4629" tIns="124629" rIns="124629" bIns="124629"/>
            <a:lstStyle>
              <a:lvl1pPr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171450" indent="-17145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 defTabSz="9334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defTabSz="9334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 smtClean="0"/>
                <a:t>未来</a:t>
              </a:r>
              <a:r>
                <a:rPr lang="en-US" altLang="zh-CN" sz="2000" dirty="0" smtClean="0"/>
                <a:t>11</a:t>
              </a:r>
              <a:r>
                <a:rPr lang="zh-CN" altLang="en-US" sz="2000" dirty="0" smtClean="0"/>
                <a:t>天</a:t>
              </a:r>
            </a:p>
            <a:p>
              <a:pPr lvl="1" eaLnBrk="1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zh-CN" altLang="en-US" sz="1600" dirty="0" smtClean="0"/>
                <a:t>每对</a:t>
              </a:r>
              <a:r>
                <a:rPr lang="en-US" altLang="zh-CN" sz="1600" dirty="0" err="1" smtClean="0"/>
                <a:t>sale</a:t>
              </a:r>
              <a:r>
                <a:rPr lang="en-US" altLang="zh-CN" sz="1600" dirty="0" err="1" smtClean="0">
                  <a:sym typeface="Wingdings"/>
                </a:rPr>
                <a:t>buyer</a:t>
              </a:r>
              <a:r>
                <a:rPr lang="zh-CN" altLang="en-US" sz="1600" dirty="0" smtClean="0">
                  <a:sym typeface="Wingdings"/>
                </a:rPr>
                <a:t>情况</a:t>
              </a:r>
              <a:endParaRPr lang="zh-CN" altLang="en-US" sz="1600" dirty="0" smtClean="0"/>
            </a:p>
            <a:p>
              <a:pPr lvl="1" eaLnBrk="1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r>
                <a:rPr lang="zh-CN" altLang="en-US" sz="1600" dirty="0" smtClean="0"/>
                <a:t>每个代理商市场地位</a:t>
              </a:r>
            </a:p>
            <a:p>
              <a:pPr marL="0" lvl="1" indent="0" eaLnBrk="1" hangingPunct="1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zh-CN" altLang="en-US" sz="1600" dirty="0" smtClean="0"/>
            </a:p>
          </p:txBody>
        </p:sp>
      </p:grpSp>
      <p:sp>
        <p:nvSpPr>
          <p:cNvPr id="21" name="圆角矩形 20"/>
          <p:cNvSpPr/>
          <p:nvPr/>
        </p:nvSpPr>
        <p:spPr bwMode="auto">
          <a:xfrm>
            <a:off x="1579563" y="904875"/>
            <a:ext cx="8312150" cy="2384425"/>
          </a:xfrm>
          <a:prstGeom prst="round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45765" name="文本框 22"/>
          <p:cNvSpPr txBox="1">
            <a:spLocks noChangeArrowheads="1"/>
          </p:cNvSpPr>
          <p:nvPr/>
        </p:nvSpPr>
        <p:spPr bwMode="auto">
          <a:xfrm>
            <a:off x="1778000" y="989013"/>
            <a:ext cx="1911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9405E"/>
                </a:solidFill>
                <a:latin typeface="Segoe UI" charset="0"/>
              </a:rPr>
              <a:t>赛题概述</a:t>
            </a:r>
          </a:p>
        </p:txBody>
      </p:sp>
      <p:sp>
        <p:nvSpPr>
          <p:cNvPr id="16" name="圆角矩形 4"/>
          <p:cNvSpPr>
            <a:spLocks noChangeArrowheads="1"/>
          </p:cNvSpPr>
          <p:nvPr/>
        </p:nvSpPr>
        <p:spPr bwMode="auto">
          <a:xfrm>
            <a:off x="746125" y="3421063"/>
            <a:ext cx="9996488" cy="310038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ED7D3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buFont typeface="Arial" charset="0"/>
              <a:buNone/>
            </a:pPr>
            <a:endParaRPr lang="zh-CN" altLang="en-US"/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71562" y="3575050"/>
            <a:ext cx="46434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09405E"/>
                </a:solidFill>
                <a:latin typeface="Segoe UI" charset="0"/>
              </a:rPr>
              <a:t>解决</a:t>
            </a:r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思路 </a:t>
            </a:r>
            <a:r>
              <a:rPr lang="en-US" altLang="zh-CN" sz="2000" b="1" dirty="0" smtClean="0">
                <a:solidFill>
                  <a:srgbClr val="09405E"/>
                </a:solidFill>
                <a:latin typeface="Segoe UI" charset="0"/>
              </a:rPr>
              <a:t>step</a:t>
            </a:r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 </a:t>
            </a:r>
            <a:r>
              <a:rPr lang="en-US" altLang="zh-CN" sz="2000" b="1" dirty="0" smtClean="0">
                <a:solidFill>
                  <a:srgbClr val="09405E"/>
                </a:solidFill>
                <a:latin typeface="Segoe UI" charset="0"/>
              </a:rPr>
              <a:t>2</a:t>
            </a:r>
            <a:r>
              <a:rPr lang="zh-CN" altLang="en-US" sz="2000" b="1" dirty="0" smtClean="0">
                <a:solidFill>
                  <a:srgbClr val="09405E"/>
                </a:solidFill>
                <a:latin typeface="Segoe UI" charset="0"/>
              </a:rPr>
              <a:t>：销售预测</a:t>
            </a:r>
            <a:endParaRPr lang="zh-CN" altLang="en-US" sz="2000" b="1" dirty="0">
              <a:solidFill>
                <a:srgbClr val="09405E"/>
              </a:solidFill>
              <a:latin typeface="Segoe UI" charset="0"/>
            </a:endParaRPr>
          </a:p>
        </p:txBody>
      </p:sp>
      <p:grpSp>
        <p:nvGrpSpPr>
          <p:cNvPr id="22" name="组合 14"/>
          <p:cNvGrpSpPr>
            <a:grpSpLocks/>
          </p:cNvGrpSpPr>
          <p:nvPr/>
        </p:nvGrpSpPr>
        <p:grpSpPr bwMode="auto">
          <a:xfrm>
            <a:off x="1335088" y="4038600"/>
            <a:ext cx="8801100" cy="2157413"/>
            <a:chOff x="441800" y="1960"/>
            <a:chExt cx="10934725" cy="3240959"/>
          </a:xfrm>
        </p:grpSpPr>
        <p:sp>
          <p:nvSpPr>
            <p:cNvPr id="245770" name="圆角矩形 15"/>
            <p:cNvSpPr>
              <a:spLocks noChangeArrowheads="1"/>
            </p:cNvSpPr>
            <p:nvPr/>
          </p:nvSpPr>
          <p:spPr bwMode="auto">
            <a:xfrm>
              <a:off x="441800" y="1002632"/>
              <a:ext cx="1941094" cy="10427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24" name="右箭头 23"/>
            <p:cNvSpPr/>
            <p:nvPr/>
          </p:nvSpPr>
          <p:spPr>
            <a:xfrm>
              <a:off x="2546300" y="1447156"/>
              <a:ext cx="731744" cy="152628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245772" name="圆角矩形 22"/>
            <p:cNvSpPr>
              <a:spLocks noChangeArrowheads="1"/>
            </p:cNvSpPr>
            <p:nvPr/>
          </p:nvSpPr>
          <p:spPr bwMode="auto">
            <a:xfrm>
              <a:off x="6439040" y="1960"/>
              <a:ext cx="1941094" cy="319683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6808555" y="812796"/>
              <a:ext cx="1203135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/>
                <a:t>XGB</a:t>
              </a:r>
              <a:endParaRPr lang="zh-CN" altLang="en-US" sz="1400" dirty="0" smtClean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6808555" y="1473389"/>
              <a:ext cx="1203135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400" dirty="0" smtClean="0"/>
                <a:t>GBDT</a:t>
              </a:r>
              <a:endParaRPr lang="zh-CN" altLang="en-US" sz="1400" dirty="0" smtClean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808555" y="2641947"/>
              <a:ext cx="1203135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en-US" altLang="zh-CN" sz="1400" dirty="0" err="1" smtClean="0"/>
                <a:t>rfr</a:t>
              </a:r>
              <a:endParaRPr lang="zh-CN" altLang="en-US" sz="1400" dirty="0" smtClean="0"/>
            </a:p>
          </p:txBody>
        </p:sp>
        <p:sp>
          <p:nvSpPr>
            <p:cNvPr id="245776" name="圆角矩形 26"/>
            <p:cNvSpPr>
              <a:spLocks noChangeArrowheads="1"/>
            </p:cNvSpPr>
            <p:nvPr/>
          </p:nvSpPr>
          <p:spPr bwMode="auto">
            <a:xfrm>
              <a:off x="9435431" y="1002632"/>
              <a:ext cx="1941094" cy="104273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30" name="右箭头 29"/>
            <p:cNvSpPr/>
            <p:nvPr/>
          </p:nvSpPr>
          <p:spPr>
            <a:xfrm>
              <a:off x="5542305" y="1432847"/>
              <a:ext cx="731742" cy="152628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31" name="右箭头 30"/>
            <p:cNvSpPr/>
            <p:nvPr/>
          </p:nvSpPr>
          <p:spPr>
            <a:xfrm>
              <a:off x="8544226" y="1447156"/>
              <a:ext cx="731742" cy="152628"/>
            </a:xfrm>
            <a:prstGeom prst="rightArrow">
              <a:avLst/>
            </a:prstGeom>
            <a:solidFill>
              <a:schemeClr val="bg1"/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56196" y="1137130"/>
              <a:ext cx="1733698" cy="791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dirty="0" smtClean="0"/>
                <a:t>原始数据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808555" y="195130"/>
              <a:ext cx="1203135" cy="500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400" dirty="0" smtClean="0"/>
                <a:t>模型融合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538292" y="1118052"/>
              <a:ext cx="1735671" cy="7917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mtClean="0"/>
                <a:t>最终结果</a:t>
              </a:r>
            </a:p>
          </p:txBody>
        </p:sp>
        <p:sp>
          <p:nvSpPr>
            <p:cNvPr id="245782" name="圆角矩形 32"/>
            <p:cNvSpPr>
              <a:spLocks noChangeArrowheads="1"/>
            </p:cNvSpPr>
            <p:nvPr/>
          </p:nvSpPr>
          <p:spPr bwMode="auto">
            <a:xfrm>
              <a:off x="3550061" y="46084"/>
              <a:ext cx="1941094" cy="319683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>
                <a:buFont typeface="Arial" charset="0"/>
                <a:buNone/>
              </a:pPr>
              <a:endParaRPr lang="zh-CN" altLang="en-US" sz="1400"/>
            </a:p>
          </p:txBody>
        </p:sp>
        <p:sp>
          <p:nvSpPr>
            <p:cNvPr id="36" name="矩形 35"/>
            <p:cNvSpPr/>
            <p:nvPr/>
          </p:nvSpPr>
          <p:spPr>
            <a:xfrm>
              <a:off x="3867777" y="905804"/>
              <a:ext cx="1414178" cy="4817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400" smtClean="0"/>
                <a:t>数据标准化</a:t>
              </a:r>
              <a:endParaRPr lang="zh-CN" altLang="en-US" sz="1400" dirty="0" smtClean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968367" y="1645096"/>
              <a:ext cx="1201162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200" dirty="0" smtClean="0"/>
                <a:t>特征数值化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3968367" y="2396310"/>
              <a:ext cx="1201162" cy="5008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宋体" charset="0"/>
                </a:defRPr>
              </a:lvl9pPr>
            </a:lstStyle>
            <a:p>
              <a:pPr algn="ctr">
                <a:defRPr/>
              </a:pPr>
              <a:r>
                <a:rPr lang="zh-CN" altLang="en-US" sz="1400" smtClean="0"/>
                <a:t>特征选择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3968367" y="195130"/>
              <a:ext cx="1201162" cy="500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/>
                  </a:solidFill>
                </a:rPr>
                <a:t>特征工程</a:t>
              </a:r>
            </a:p>
          </p:txBody>
        </p:sp>
        <p:sp>
          <p:nvSpPr>
            <p:cNvPr id="44" name="右箭头 43"/>
            <p:cNvSpPr/>
            <p:nvPr/>
          </p:nvSpPr>
          <p:spPr>
            <a:xfrm rot="5400000">
              <a:off x="4462115" y="1474896"/>
              <a:ext cx="243251" cy="82839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45" name="右箭头 44"/>
            <p:cNvSpPr/>
            <p:nvPr/>
          </p:nvSpPr>
          <p:spPr>
            <a:xfrm rot="5400000">
              <a:off x="4468033" y="2233266"/>
              <a:ext cx="243251" cy="82839"/>
            </a:xfrm>
            <a:prstGeom prst="rightArrow">
              <a:avLst/>
            </a:prstGeom>
            <a:noFill/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</p:grpSp>
      <p:cxnSp>
        <p:nvCxnSpPr>
          <p:cNvPr id="245769" name="直线连接符 2"/>
          <p:cNvCxnSpPr>
            <a:cxnSpLocks noChangeShapeType="1"/>
            <a:stCxn id="27" idx="2"/>
            <a:endCxn id="28" idx="0"/>
          </p:cNvCxnSpPr>
          <p:nvPr/>
        </p:nvCxnSpPr>
        <p:spPr bwMode="auto">
          <a:xfrm>
            <a:off x="6943725" y="5351463"/>
            <a:ext cx="0" cy="444500"/>
          </a:xfrm>
          <a:prstGeom prst="line">
            <a:avLst/>
          </a:prstGeom>
          <a:noFill/>
          <a:ln w="57150">
            <a:solidFill>
              <a:schemeClr val="accent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矩形 39"/>
          <p:cNvSpPr/>
          <p:nvPr/>
        </p:nvSpPr>
        <p:spPr bwMode="auto">
          <a:xfrm>
            <a:off x="5034303" y="3521235"/>
            <a:ext cx="1395412" cy="415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defRPr/>
            </a:pPr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zh-CN" altLang="en-US" dirty="0" smtClean="0"/>
          </a:p>
        </p:txBody>
      </p:sp>
      <p:sp>
        <p:nvSpPr>
          <p:cNvPr id="3" name="下箭头 2"/>
          <p:cNvSpPr/>
          <p:nvPr/>
        </p:nvSpPr>
        <p:spPr bwMode="auto">
          <a:xfrm>
            <a:off x="5641847" y="3950749"/>
            <a:ext cx="165227" cy="1034573"/>
          </a:xfrm>
          <a:prstGeom prst="downArrow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4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5400675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>
                <a:latin typeface="微软雅黑" charset="0"/>
                <a:ea typeface="微软雅黑" charset="0"/>
              </a:rPr>
              <a:t>数据及模型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0" y="2513013"/>
            <a:ext cx="12192000" cy="381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463800" y="2246313"/>
            <a:ext cx="647700" cy="685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1</a:t>
            </a:r>
            <a:endParaRPr lang="zh-CN" altLang="en-US" sz="4000" b="1" dirty="0"/>
          </a:p>
        </p:txBody>
      </p:sp>
      <p:sp>
        <p:nvSpPr>
          <p:cNvPr id="6" name="椭圆 5"/>
          <p:cNvSpPr/>
          <p:nvPr/>
        </p:nvSpPr>
        <p:spPr>
          <a:xfrm>
            <a:off x="5281613" y="2246313"/>
            <a:ext cx="647700" cy="685800"/>
          </a:xfrm>
          <a:prstGeom prst="ellipse">
            <a:avLst/>
          </a:prstGeom>
          <a:solidFill>
            <a:srgbClr val="0A43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2</a:t>
            </a:r>
            <a:endParaRPr lang="zh-CN" altLang="en-US" sz="4000" b="1" dirty="0"/>
          </a:p>
        </p:txBody>
      </p:sp>
      <p:sp>
        <p:nvSpPr>
          <p:cNvPr id="7" name="椭圆 6"/>
          <p:cNvSpPr/>
          <p:nvPr/>
        </p:nvSpPr>
        <p:spPr>
          <a:xfrm>
            <a:off x="8191500" y="2246313"/>
            <a:ext cx="647700" cy="6858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b="1" dirty="0"/>
              <a:t>3</a:t>
            </a:r>
            <a:endParaRPr lang="zh-CN" altLang="en-US" sz="4000" b="1" dirty="0"/>
          </a:p>
        </p:txBody>
      </p:sp>
      <p:cxnSp>
        <p:nvCxnSpPr>
          <p:cNvPr id="8" name="直接连接符 7"/>
          <p:cNvCxnSpPr>
            <a:stCxn id="5" idx="4"/>
          </p:cNvCxnSpPr>
          <p:nvPr/>
        </p:nvCxnSpPr>
        <p:spPr>
          <a:xfrm>
            <a:off x="2787650" y="2932113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65313" y="3684588"/>
            <a:ext cx="1844675" cy="124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dirty="0" smtClean="0"/>
              <a:t>PageRank</a:t>
            </a:r>
            <a:r>
              <a:rPr lang="zh-CN" altLang="en-US" dirty="0" smtClean="0"/>
              <a:t>处理</a:t>
            </a:r>
            <a:endParaRPr lang="en-US" altLang="zh-CN" dirty="0" smtClean="0"/>
          </a:p>
        </p:txBody>
      </p:sp>
      <p:cxnSp>
        <p:nvCxnSpPr>
          <p:cNvPr id="10" name="直接连接符 9"/>
          <p:cNvCxnSpPr/>
          <p:nvPr/>
        </p:nvCxnSpPr>
        <p:spPr>
          <a:xfrm>
            <a:off x="5592763" y="2932113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664075" y="3684588"/>
            <a:ext cx="1871663" cy="1244600"/>
          </a:xfrm>
          <a:prstGeom prst="rect">
            <a:avLst/>
          </a:prstGeom>
          <a:solidFill>
            <a:srgbClr val="0A4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销售预测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8502650" y="2932113"/>
            <a:ext cx="0" cy="752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518400" y="3684588"/>
            <a:ext cx="2120900" cy="1244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dirty="0" smtClean="0">
                <a:solidFill>
                  <a:srgbClr val="09405E"/>
                </a:solidFill>
              </a:rPr>
              <a:t>总结思考</a:t>
            </a:r>
            <a:endParaRPr lang="en-US" altLang="zh-CN" dirty="0" smtClean="0">
              <a:solidFill>
                <a:srgbClr val="09405E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630238" y="1147763"/>
            <a:ext cx="6116291" cy="8747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charset="2"/>
              <a:buChar char="n"/>
              <a:defRPr/>
            </a:pPr>
            <a:r>
              <a:rPr lang="zh-CN" altLang="en-US" sz="2400" dirty="0" smtClean="0">
                <a:latin typeface="Segoe UI" charset="0"/>
                <a:ea typeface="宋体" charset="0"/>
              </a:rPr>
              <a:t>并行图计算，过滤异常，提取</a:t>
            </a:r>
            <a:r>
              <a:rPr lang="en-US" altLang="zh-CN" sz="2400" dirty="0" smtClean="0">
                <a:latin typeface="Segoe UI" charset="0"/>
                <a:ea typeface="宋体" charset="0"/>
              </a:rPr>
              <a:t>PageRank</a:t>
            </a:r>
            <a:endParaRPr lang="en-US" altLang="zh-CN" sz="2400" i="1" dirty="0">
              <a:solidFill>
                <a:srgbClr val="FF0000"/>
              </a:solidFill>
              <a:latin typeface="Segoe UI" charset="0"/>
              <a:ea typeface="宋体" charset="0"/>
            </a:endParaRPr>
          </a:p>
          <a:p>
            <a:pPr>
              <a:buFont typeface="Wingdings" charset="2"/>
              <a:buChar char="n"/>
              <a:defRPr/>
            </a:pPr>
            <a:endParaRPr sz="2400" dirty="0">
              <a:latin typeface="Segoe UI" charset="0"/>
              <a:ea typeface="宋体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8977312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 smtClean="0">
                <a:latin typeface="微软雅黑" charset="0"/>
                <a:ea typeface="微软雅黑" charset="0"/>
              </a:rPr>
              <a:t>Spark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 </a:t>
            </a:r>
            <a:endParaRPr dirty="0">
              <a:latin typeface="微软雅黑" charset="0"/>
              <a:ea typeface="微软雅黑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3" y="2711653"/>
            <a:ext cx="7055160" cy="8953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4158226"/>
            <a:ext cx="6010275" cy="714375"/>
          </a:xfrm>
          <a:prstGeom prst="rect">
            <a:avLst/>
          </a:prstGeom>
        </p:spPr>
      </p:pic>
      <p:sp>
        <p:nvSpPr>
          <p:cNvPr id="17" name="标题 1"/>
          <p:cNvSpPr txBox="1">
            <a:spLocks/>
          </p:cNvSpPr>
          <p:nvPr/>
        </p:nvSpPr>
        <p:spPr>
          <a:xfrm>
            <a:off x="433286" y="3670117"/>
            <a:ext cx="2960076" cy="623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800" dirty="0" smtClean="0"/>
              <a:t>获取代理人型号和天数</a:t>
            </a:r>
            <a:endParaRPr lang="zh-CN" altLang="en-US" sz="2800" dirty="0"/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404873" y="4793558"/>
            <a:ext cx="2960076" cy="623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000" dirty="0" smtClean="0"/>
              <a:t>计算每天的</a:t>
            </a:r>
            <a:r>
              <a:rPr lang="en-US" altLang="zh-CN" sz="2000" dirty="0" smtClean="0"/>
              <a:t>PageRank</a:t>
            </a:r>
            <a:r>
              <a:rPr lang="zh-CN" altLang="en-US" sz="2000" dirty="0" smtClean="0"/>
              <a:t>值</a:t>
            </a:r>
            <a:endParaRPr lang="zh-CN" altLang="en-US" sz="2000" dirty="0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404873" y="5663381"/>
            <a:ext cx="3230502" cy="4506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800" dirty="0" smtClean="0"/>
              <a:t>处理计算结果，存入文件</a:t>
            </a:r>
            <a:endParaRPr lang="zh-CN" altLang="en-US" sz="28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38" y="5291303"/>
            <a:ext cx="2181225" cy="2667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38" y="6041967"/>
            <a:ext cx="7096125" cy="685800"/>
          </a:xfrm>
          <a:prstGeom prst="rect">
            <a:avLst/>
          </a:prstGeom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433286" y="2210085"/>
            <a:ext cx="2960076" cy="6238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2800" dirty="0" smtClean="0"/>
              <a:t>读取数据，过滤异常值</a:t>
            </a:r>
            <a:endParaRPr lang="zh-CN" altLang="en-US" sz="2800" dirty="0"/>
          </a:p>
        </p:txBody>
      </p:sp>
      <p:pic>
        <p:nvPicPr>
          <p:cNvPr id="23" name="图片 22"/>
          <p:cNvPicPr/>
          <p:nvPr/>
        </p:nvPicPr>
        <p:blipFill>
          <a:blip r:embed="rId6"/>
          <a:stretch>
            <a:fillRect/>
          </a:stretch>
        </p:blipFill>
        <p:spPr>
          <a:xfrm>
            <a:off x="8845652" y="1147763"/>
            <a:ext cx="3190384" cy="5595668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 bwMode="auto">
          <a:xfrm>
            <a:off x="6746529" y="1404731"/>
            <a:ext cx="2008187" cy="23853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268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192916" y="917609"/>
            <a:ext cx="8018462" cy="8747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charset="2"/>
              <a:buChar char="n"/>
              <a:defRPr/>
            </a:pPr>
            <a:r>
              <a:rPr lang="en-US" altLang="zh-CN" sz="2400" dirty="0" err="1" smtClean="0">
                <a:latin typeface="Segoe UI" charset="0"/>
                <a:ea typeface="宋体" charset="0"/>
              </a:rPr>
              <a:t>map&amp;reduce</a:t>
            </a:r>
            <a:endParaRPr lang="en-US" altLang="zh-CN" sz="2400" i="1" dirty="0">
              <a:solidFill>
                <a:srgbClr val="FF0000"/>
              </a:solidFill>
              <a:latin typeface="Segoe UI" charset="0"/>
              <a:ea typeface="宋体" charset="0"/>
            </a:endParaRPr>
          </a:p>
          <a:p>
            <a:pPr>
              <a:buFont typeface="Wingdings" charset="2"/>
              <a:buChar char="n"/>
              <a:defRPr/>
            </a:pPr>
            <a:endParaRPr sz="2400" dirty="0">
              <a:latin typeface="Segoe UI" charset="0"/>
              <a:ea typeface="宋体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858838" y="173038"/>
            <a:ext cx="8977312" cy="392112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altLang="zh-CN" dirty="0" smtClean="0">
                <a:latin typeface="微软雅黑" charset="0"/>
                <a:ea typeface="微软雅黑" charset="0"/>
              </a:rPr>
              <a:t>Hadoop</a:t>
            </a:r>
            <a:endParaRPr dirty="0"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9" y="1792321"/>
            <a:ext cx="4321071" cy="4953036"/>
          </a:xfrm>
          <a:prstGeom prst="rect">
            <a:avLst/>
          </a:prstGeom>
        </p:spPr>
      </p:pic>
      <p:pic>
        <p:nvPicPr>
          <p:cNvPr id="15" name="内容占位符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330" y="4227443"/>
            <a:ext cx="6948481" cy="2416922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4982815" y="1304559"/>
            <a:ext cx="7027995" cy="2790363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zh-CN" altLang="en-US" sz="2000" kern="0" dirty="0" smtClean="0"/>
              <a:t>主要功能为将</a:t>
            </a:r>
            <a:r>
              <a:rPr lang="en-US" altLang="zh-CN" sz="2000" kern="0" dirty="0" smtClean="0"/>
              <a:t>spark</a:t>
            </a:r>
            <a:r>
              <a:rPr lang="zh-CN" altLang="en-US" sz="2000" kern="0" dirty="0" smtClean="0"/>
              <a:t>结果先按代理人分组，然后按照天数进行排序（如果该天）</a:t>
            </a:r>
            <a:endParaRPr lang="en-US" altLang="zh-CN" sz="2000" kern="0" dirty="0" smtClean="0"/>
          </a:p>
          <a:p>
            <a:pPr marL="0" indent="0">
              <a:buFont typeface="Arial" charset="0"/>
              <a:buNone/>
            </a:pPr>
            <a:r>
              <a:rPr lang="zh-CN" altLang="en-US" sz="2000" kern="0" dirty="0" smtClean="0"/>
              <a:t>首先构造</a:t>
            </a:r>
            <a:r>
              <a:rPr lang="en-US" altLang="zh-CN" sz="2000" kern="0" dirty="0" smtClean="0"/>
              <a:t>Agent</a:t>
            </a:r>
            <a:r>
              <a:rPr lang="zh-CN" altLang="en-US" sz="2000" kern="0" dirty="0" smtClean="0"/>
              <a:t>（自定义</a:t>
            </a:r>
            <a:r>
              <a:rPr lang="en-US" altLang="zh-CN" sz="2000" kern="0" dirty="0" smtClean="0"/>
              <a:t>key</a:t>
            </a:r>
            <a:r>
              <a:rPr lang="zh-CN" altLang="en-US" sz="2000" kern="0" dirty="0" smtClean="0"/>
              <a:t>），实现</a:t>
            </a:r>
            <a:r>
              <a:rPr lang="en-US" altLang="zh-CN" sz="2000" kern="0" dirty="0" smtClean="0"/>
              <a:t>write</a:t>
            </a:r>
            <a:r>
              <a:rPr lang="zh-CN" altLang="en-US" sz="2000" kern="0" dirty="0" smtClean="0"/>
              <a:t>和</a:t>
            </a:r>
            <a:r>
              <a:rPr lang="en-US" altLang="zh-CN" sz="2000" kern="0" dirty="0" smtClean="0"/>
              <a:t>read</a:t>
            </a:r>
            <a:r>
              <a:rPr lang="zh-CN" altLang="en-US" sz="2000" kern="0" dirty="0" smtClean="0"/>
              <a:t>方法</a:t>
            </a:r>
          </a:p>
          <a:p>
            <a:pPr marL="0" indent="0">
              <a:buNone/>
            </a:pPr>
            <a:r>
              <a:rPr lang="zh-CN" altLang="en-US" sz="2000" dirty="0"/>
              <a:t>自定义分区函数和分组函数，防止</a:t>
            </a:r>
            <a:r>
              <a:rPr lang="zh-CN" altLang="en-US" sz="2000" dirty="0">
                <a:solidFill>
                  <a:srgbClr val="FF0000"/>
                </a:solidFill>
              </a:rPr>
              <a:t>数据倾斜</a:t>
            </a:r>
            <a:r>
              <a:rPr lang="zh-CN" altLang="en-US" sz="2000" dirty="0"/>
              <a:t>，影响运行速度</a:t>
            </a:r>
          </a:p>
          <a:p>
            <a:pPr marL="0" indent="0">
              <a:buNone/>
            </a:pPr>
            <a:r>
              <a:rPr lang="zh-CN" altLang="en-US" sz="2000" dirty="0"/>
              <a:t>自定义排序函数，先按代理人名称分组，然后按天数递增得到</a:t>
            </a:r>
            <a:r>
              <a:rPr lang="zh-CN" altLang="en-US" sz="2000" dirty="0" smtClean="0"/>
              <a:t>结果</a:t>
            </a:r>
          </a:p>
          <a:p>
            <a:pPr marL="0" indent="0">
              <a:buNone/>
            </a:pPr>
            <a:r>
              <a:rPr lang="zh-CN" altLang="en-US" sz="2000" dirty="0"/>
              <a:t>编写</a:t>
            </a:r>
            <a:r>
              <a:rPr lang="en-US" altLang="zh-CN" sz="2000" dirty="0"/>
              <a:t>reduce</a:t>
            </a:r>
            <a:r>
              <a:rPr lang="zh-CN" altLang="en-US" sz="2000" dirty="0"/>
              <a:t>函数，对数据进行排序，过滤组合</a:t>
            </a:r>
            <a:endParaRPr lang="en-US" altLang="zh-CN" sz="2000" kern="0" dirty="0" smtClean="0"/>
          </a:p>
          <a:p>
            <a:pPr marL="0" indent="0">
              <a:buFont typeface="Arial" charset="0"/>
              <a:buNone/>
            </a:pPr>
            <a:endParaRPr lang="en-US" altLang="zh-CN" sz="2000" kern="0" dirty="0" smtClean="0"/>
          </a:p>
          <a:p>
            <a:pPr marL="0" indent="0">
              <a:buFont typeface="Arial" charset="0"/>
              <a:buNone/>
            </a:pP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547661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Office 主题​​">
  <a:themeElements>
    <a:clrScheme name="2_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自定义设计方案">
  <a:themeElements>
    <a:clrScheme name="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3_自定义设计方案">
  <a:themeElements>
    <a:clrScheme name="3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4_自定义设计方案">
  <a:themeElements>
    <a:clrScheme name="4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5_自定义设计方案">
  <a:themeElements>
    <a:clrScheme name="5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6_自定义设计方案">
  <a:themeElements>
    <a:clrScheme name="6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7_自定义设计方案">
  <a:themeElements>
    <a:clrScheme name="7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9_自定义设计方案">
  <a:themeElements>
    <a:clrScheme name="9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0_自定义设计方案">
  <a:themeElements>
    <a:clrScheme name="10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0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1_自定义设计方案">
  <a:themeElements>
    <a:clrScheme name="11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1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2_自定义设计方案">
  <a:themeElements>
    <a:clrScheme name="12_自定义设计方案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12_自定义设计方案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2578</TotalTime>
  <Pages>0</Pages>
  <Words>928</Words>
  <Characters>0</Characters>
  <Application>Microsoft Macintosh PowerPoint</Application>
  <DocSecurity>0</DocSecurity>
  <PresentationFormat>宽屏</PresentationFormat>
  <Lines>0</Lines>
  <Paragraphs>219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21</vt:i4>
      </vt:variant>
      <vt:variant>
        <vt:lpstr>幻灯片标题</vt:lpstr>
      </vt:variant>
      <vt:variant>
        <vt:i4>20</vt:i4>
      </vt:variant>
    </vt:vector>
  </HeadingPairs>
  <TitlesOfParts>
    <vt:vector size="50" baseType="lpstr">
      <vt:lpstr>Calibri</vt:lpstr>
      <vt:lpstr>Calibri Light</vt:lpstr>
      <vt:lpstr>Segoe UI</vt:lpstr>
      <vt:lpstr>Wingdings</vt:lpstr>
      <vt:lpstr>等线</vt:lpstr>
      <vt:lpstr>华文楷体</vt:lpstr>
      <vt:lpstr>宋体</vt:lpstr>
      <vt:lpstr>微软雅黑</vt:lpstr>
      <vt:lpstr>Arial</vt:lpstr>
      <vt:lpstr>Office 主题</vt:lpstr>
      <vt:lpstr>1_自定义设计方案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2_Office 主题​​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9_自定义设计方案</vt:lpstr>
      <vt:lpstr>10_自定义设计方案</vt:lpstr>
      <vt:lpstr>11_自定义设计方案</vt:lpstr>
      <vt:lpstr>12_自定义设计方案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207</cp:revision>
  <dcterms:created xsi:type="dcterms:W3CDTF">2017-06-06T10:06:56Z</dcterms:created>
  <dcterms:modified xsi:type="dcterms:W3CDTF">2017-09-06T06:55:41Z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